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67" r:id="rId2"/>
    <p:sldId id="268" r:id="rId3"/>
    <p:sldId id="269" r:id="rId4"/>
    <p:sldId id="270" r:id="rId5"/>
    <p:sldId id="264" r:id="rId6"/>
    <p:sldId id="272" r:id="rId7"/>
    <p:sldId id="258" r:id="rId8"/>
    <p:sldId id="259" r:id="rId9"/>
    <p:sldId id="260" r:id="rId10"/>
    <p:sldId id="261" r:id="rId11"/>
    <p:sldId id="262" r:id="rId12"/>
    <p:sldId id="263" r:id="rId13"/>
    <p:sldId id="265" r:id="rId14"/>
    <p:sldId id="266" r:id="rId15"/>
    <p:sldId id="271" r:id="rId16"/>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4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305192\Desktop\&#12304;&#12450;&#12531;&#12465;&#12540;&#12488;&#38598;&#35336;&#12305;&#31958;&#23615;&#30149;&#12473;&#12461;&#12523;&#12450;&#12483;&#1250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305192\Desktop\&#12304;&#12450;&#12531;&#12465;&#12540;&#12488;&#38598;&#35336;&#12305;&#31958;&#23615;&#30149;&#12473;&#12461;&#12523;&#12450;&#12483;&#1250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314204\Desktop\&#12304;&#12450;&#12531;&#12465;&#12540;&#12488;&#38598;&#35336;&#12305;&#31958;&#23615;&#30149;&#12473;&#12461;&#12523;&#12450;&#12483;&#1250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c314204\Desktop\&#12304;&#12450;&#12531;&#12465;&#12540;&#12488;&#38598;&#35336;&#12305;&#31958;&#23615;&#30149;&#12473;&#12461;&#12523;&#12450;&#12483;&#1250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c314204\Desktop\&#12304;&#12450;&#12531;&#12465;&#12540;&#12488;&#38598;&#35336;&#12305;&#31958;&#23615;&#30149;&#12473;&#12461;&#12523;&#12450;&#12483;&#1250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c314204\Desktop\&#12304;&#12450;&#12531;&#12465;&#12540;&#12488;&#38598;&#35336;&#12305;&#31958;&#23615;&#30149;&#12473;&#12461;&#12523;&#12450;&#12483;&#1250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c314204\Desktop\&#12304;&#12450;&#12531;&#12465;&#12540;&#12488;&#38598;&#35336;&#12305;&#31958;&#23615;&#30149;&#12473;&#12461;&#12523;&#12450;&#12483;&#1250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c314204\Desktop\&#12304;&#12450;&#12531;&#12465;&#12540;&#12488;&#38598;&#35336;&#12305;&#31958;&#23615;&#30149;&#12473;&#12461;&#12523;&#12450;&#12483;&#1250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'Q1 2'!$D$4:$E$4</c:f>
              <c:strCache>
                <c:ptCount val="1"/>
                <c:pt idx="0">
                  <c:v>今後応用編に参加される予定ですか？</c:v>
                </c:pt>
              </c:strCache>
            </c:strRef>
          </c:tx>
          <c:dLbls>
            <c:showLegendKey val="0"/>
            <c:showVal val="0"/>
            <c:showCatName val="0"/>
            <c:showSerName val="0"/>
            <c:showPercent val="1"/>
            <c:showBubbleSize val="0"/>
            <c:showLeaderLines val="1"/>
          </c:dLbls>
          <c:cat>
            <c:strRef>
              <c:f>'Q1 2'!$F$3:$G$3</c:f>
              <c:strCache>
                <c:ptCount val="2"/>
                <c:pt idx="0">
                  <c:v>はい</c:v>
                </c:pt>
                <c:pt idx="1">
                  <c:v>いいえ</c:v>
                </c:pt>
              </c:strCache>
            </c:strRef>
          </c:cat>
          <c:val>
            <c:numRef>
              <c:f>'Q1 2'!$F$4:$G$4</c:f>
              <c:numCache>
                <c:formatCode>General</c:formatCode>
                <c:ptCount val="2"/>
                <c:pt idx="0">
                  <c:v>27</c:v>
                </c:pt>
                <c:pt idx="1">
                  <c:v>6</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'Q1 2'!$D$6:$E$6</c:f>
              <c:strCache>
                <c:ptCount val="1"/>
                <c:pt idx="0">
                  <c:v>糖尿病療養指導士の試験を受ける予定ですか？</c:v>
                </c:pt>
              </c:strCache>
            </c:strRef>
          </c:tx>
          <c:dLbls>
            <c:showLegendKey val="0"/>
            <c:showVal val="0"/>
            <c:showCatName val="0"/>
            <c:showSerName val="0"/>
            <c:showPercent val="1"/>
            <c:showBubbleSize val="0"/>
            <c:showLeaderLines val="1"/>
          </c:dLbls>
          <c:cat>
            <c:strRef>
              <c:f>'Q1 2'!$F$5:$G$5</c:f>
              <c:strCache>
                <c:ptCount val="2"/>
                <c:pt idx="0">
                  <c:v>はい</c:v>
                </c:pt>
                <c:pt idx="1">
                  <c:v>いいえ</c:v>
                </c:pt>
              </c:strCache>
            </c:strRef>
          </c:cat>
          <c:val>
            <c:numRef>
              <c:f>'Q1 2'!$F$6:$G$6</c:f>
              <c:numCache>
                <c:formatCode>General</c:formatCode>
                <c:ptCount val="2"/>
                <c:pt idx="0">
                  <c:v>17</c:v>
                </c:pt>
                <c:pt idx="1">
                  <c:v>19</c:v>
                </c:pt>
              </c:numCache>
            </c:numRef>
          </c:val>
        </c:ser>
        <c:dLbls>
          <c:showLegendKey val="0"/>
          <c:showVal val="0"/>
          <c:showCatName val="0"/>
          <c:showSerName val="0"/>
          <c:showPercent val="1"/>
          <c:showBubbleSize val="0"/>
          <c:showLeaderLines val="1"/>
        </c:dLbls>
      </c:pie3DChart>
    </c:plotArea>
    <c:legend>
      <c:legendPos val="t"/>
      <c:layout/>
      <c:overlay val="0"/>
    </c:legend>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'Q3'!$C$3:$G$3</c:f>
              <c:strCache>
                <c:ptCount val="5"/>
                <c:pt idx="0">
                  <c:v>とても易しい</c:v>
                </c:pt>
                <c:pt idx="1">
                  <c:v>まあまあ易しい</c:v>
                </c:pt>
                <c:pt idx="2">
                  <c:v>どちらでもない</c:v>
                </c:pt>
                <c:pt idx="3">
                  <c:v>少し難しい</c:v>
                </c:pt>
                <c:pt idx="4">
                  <c:v>とても難しい</c:v>
                </c:pt>
              </c:strCache>
            </c:strRef>
          </c:cat>
          <c:val>
            <c:numRef>
              <c:f>'Q3'!$C$4:$G$4</c:f>
              <c:numCache>
                <c:formatCode>General</c:formatCode>
                <c:ptCount val="5"/>
                <c:pt idx="0">
                  <c:v>1</c:v>
                </c:pt>
                <c:pt idx="1">
                  <c:v>6</c:v>
                </c:pt>
                <c:pt idx="2">
                  <c:v>27</c:v>
                </c:pt>
                <c:pt idx="3">
                  <c:v>1</c:v>
                </c:pt>
                <c:pt idx="4">
                  <c:v>0</c:v>
                </c:pt>
              </c:numCache>
            </c:numRef>
          </c:val>
        </c:ser>
        <c:dLbls>
          <c:showLegendKey val="0"/>
          <c:showVal val="0"/>
          <c:showCatName val="0"/>
          <c:showSerName val="0"/>
          <c:showPercent val="0"/>
          <c:showBubbleSize val="0"/>
        </c:dLbls>
        <c:gapWidth val="150"/>
        <c:axId val="41999744"/>
        <c:axId val="42005632"/>
      </c:barChart>
      <c:catAx>
        <c:axId val="41999744"/>
        <c:scaling>
          <c:orientation val="minMax"/>
        </c:scaling>
        <c:delete val="0"/>
        <c:axPos val="l"/>
        <c:majorTickMark val="out"/>
        <c:minorTickMark val="none"/>
        <c:tickLblPos val="nextTo"/>
        <c:txPr>
          <a:bodyPr/>
          <a:lstStyle/>
          <a:p>
            <a:pPr>
              <a:defRPr sz="1400"/>
            </a:pPr>
            <a:endParaRPr lang="ja-JP"/>
          </a:p>
        </c:txPr>
        <c:crossAx val="42005632"/>
        <c:crosses val="autoZero"/>
        <c:auto val="1"/>
        <c:lblAlgn val="ctr"/>
        <c:lblOffset val="100"/>
        <c:noMultiLvlLbl val="0"/>
      </c:catAx>
      <c:valAx>
        <c:axId val="42005632"/>
        <c:scaling>
          <c:orientation val="minMax"/>
        </c:scaling>
        <c:delete val="0"/>
        <c:axPos val="b"/>
        <c:majorGridlines/>
        <c:numFmt formatCode="General" sourceLinked="1"/>
        <c:majorTickMark val="out"/>
        <c:minorTickMark val="none"/>
        <c:tickLblPos val="nextTo"/>
        <c:crossAx val="41999744"/>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'Q3'!$C$5:$G$5</c:f>
              <c:strCache>
                <c:ptCount val="5"/>
                <c:pt idx="0">
                  <c:v>とてもできている</c:v>
                </c:pt>
                <c:pt idx="1">
                  <c:v>まあまあできている</c:v>
                </c:pt>
                <c:pt idx="2">
                  <c:v>どちらでもない</c:v>
                </c:pt>
                <c:pt idx="3">
                  <c:v>少しできていない</c:v>
                </c:pt>
                <c:pt idx="4">
                  <c:v>全くできていない</c:v>
                </c:pt>
              </c:strCache>
            </c:strRef>
          </c:cat>
          <c:val>
            <c:numRef>
              <c:f>'Q3'!$C$6:$G$6</c:f>
              <c:numCache>
                <c:formatCode>General</c:formatCode>
                <c:ptCount val="5"/>
                <c:pt idx="0">
                  <c:v>2</c:v>
                </c:pt>
                <c:pt idx="1">
                  <c:v>12</c:v>
                </c:pt>
                <c:pt idx="2">
                  <c:v>18</c:v>
                </c:pt>
                <c:pt idx="3">
                  <c:v>2</c:v>
                </c:pt>
                <c:pt idx="4">
                  <c:v>1</c:v>
                </c:pt>
              </c:numCache>
            </c:numRef>
          </c:val>
        </c:ser>
        <c:dLbls>
          <c:showLegendKey val="0"/>
          <c:showVal val="0"/>
          <c:showCatName val="0"/>
          <c:showSerName val="0"/>
          <c:showPercent val="0"/>
          <c:showBubbleSize val="0"/>
        </c:dLbls>
        <c:gapWidth val="150"/>
        <c:axId val="43075072"/>
        <c:axId val="43076608"/>
      </c:barChart>
      <c:catAx>
        <c:axId val="43075072"/>
        <c:scaling>
          <c:orientation val="minMax"/>
        </c:scaling>
        <c:delete val="0"/>
        <c:axPos val="l"/>
        <c:majorTickMark val="out"/>
        <c:minorTickMark val="none"/>
        <c:tickLblPos val="nextTo"/>
        <c:txPr>
          <a:bodyPr/>
          <a:lstStyle/>
          <a:p>
            <a:pPr>
              <a:defRPr sz="1400"/>
            </a:pPr>
            <a:endParaRPr lang="ja-JP"/>
          </a:p>
        </c:txPr>
        <c:crossAx val="43076608"/>
        <c:crosses val="autoZero"/>
        <c:auto val="1"/>
        <c:lblAlgn val="ctr"/>
        <c:lblOffset val="100"/>
        <c:noMultiLvlLbl val="0"/>
      </c:catAx>
      <c:valAx>
        <c:axId val="43076608"/>
        <c:scaling>
          <c:orientation val="minMax"/>
        </c:scaling>
        <c:delete val="0"/>
        <c:axPos val="b"/>
        <c:majorGridlines/>
        <c:numFmt formatCode="General" sourceLinked="1"/>
        <c:majorTickMark val="out"/>
        <c:minorTickMark val="none"/>
        <c:tickLblPos val="nextTo"/>
        <c:crossAx val="43075072"/>
        <c:crosses val="autoZero"/>
        <c:crossBetween val="between"/>
      </c:valAx>
    </c:plotArea>
    <c:legend>
      <c:legendPos val="r"/>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'Q3'!$C$7:$G$7</c:f>
              <c:strCache>
                <c:ptCount val="5"/>
                <c:pt idx="0">
                  <c:v>とても聞きたい</c:v>
                </c:pt>
                <c:pt idx="1">
                  <c:v>まあまあ聞きたい</c:v>
                </c:pt>
                <c:pt idx="2">
                  <c:v>どちらでもない</c:v>
                </c:pt>
                <c:pt idx="3">
                  <c:v>あまり聞きたくない</c:v>
                </c:pt>
                <c:pt idx="4">
                  <c:v>聞きたくない</c:v>
                </c:pt>
              </c:strCache>
            </c:strRef>
          </c:cat>
          <c:val>
            <c:numRef>
              <c:f>'Q3'!$C$8:$G$8</c:f>
              <c:numCache>
                <c:formatCode>General</c:formatCode>
                <c:ptCount val="5"/>
                <c:pt idx="0">
                  <c:v>8</c:v>
                </c:pt>
                <c:pt idx="1">
                  <c:v>13</c:v>
                </c:pt>
                <c:pt idx="2">
                  <c:v>11</c:v>
                </c:pt>
                <c:pt idx="3">
                  <c:v>2</c:v>
                </c:pt>
                <c:pt idx="4">
                  <c:v>1</c:v>
                </c:pt>
              </c:numCache>
            </c:numRef>
          </c:val>
        </c:ser>
        <c:dLbls>
          <c:showLegendKey val="0"/>
          <c:showVal val="0"/>
          <c:showCatName val="0"/>
          <c:showSerName val="0"/>
          <c:showPercent val="0"/>
          <c:showBubbleSize val="0"/>
        </c:dLbls>
        <c:gapWidth val="150"/>
        <c:axId val="43114496"/>
        <c:axId val="43116032"/>
      </c:barChart>
      <c:catAx>
        <c:axId val="43114496"/>
        <c:scaling>
          <c:orientation val="minMax"/>
        </c:scaling>
        <c:delete val="0"/>
        <c:axPos val="l"/>
        <c:majorTickMark val="out"/>
        <c:minorTickMark val="none"/>
        <c:tickLblPos val="nextTo"/>
        <c:txPr>
          <a:bodyPr/>
          <a:lstStyle/>
          <a:p>
            <a:pPr>
              <a:defRPr sz="1400"/>
            </a:pPr>
            <a:endParaRPr lang="ja-JP"/>
          </a:p>
        </c:txPr>
        <c:crossAx val="43116032"/>
        <c:crosses val="autoZero"/>
        <c:auto val="1"/>
        <c:lblAlgn val="ctr"/>
        <c:lblOffset val="100"/>
        <c:noMultiLvlLbl val="0"/>
      </c:catAx>
      <c:valAx>
        <c:axId val="43116032"/>
        <c:scaling>
          <c:orientation val="minMax"/>
        </c:scaling>
        <c:delete val="0"/>
        <c:axPos val="b"/>
        <c:majorGridlines/>
        <c:numFmt formatCode="General" sourceLinked="1"/>
        <c:majorTickMark val="out"/>
        <c:minorTickMark val="none"/>
        <c:tickLblPos val="nextTo"/>
        <c:crossAx val="43114496"/>
        <c:crosses val="autoZero"/>
        <c:crossBetween val="between"/>
      </c:valAx>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'Q3'!$C$9:$G$9</c:f>
              <c:strCache>
                <c:ptCount val="5"/>
                <c:pt idx="0">
                  <c:v>とても新しい</c:v>
                </c:pt>
                <c:pt idx="1">
                  <c:v>まあまあ新しい</c:v>
                </c:pt>
                <c:pt idx="2">
                  <c:v>どちらでもない</c:v>
                </c:pt>
                <c:pt idx="3">
                  <c:v>あまり新しくない</c:v>
                </c:pt>
                <c:pt idx="4">
                  <c:v>新しくない</c:v>
                </c:pt>
              </c:strCache>
            </c:strRef>
          </c:cat>
          <c:val>
            <c:numRef>
              <c:f>'Q3'!$C$10:$G$10</c:f>
              <c:numCache>
                <c:formatCode>General</c:formatCode>
                <c:ptCount val="5"/>
                <c:pt idx="0">
                  <c:v>4</c:v>
                </c:pt>
                <c:pt idx="1">
                  <c:v>10</c:v>
                </c:pt>
                <c:pt idx="2">
                  <c:v>14</c:v>
                </c:pt>
                <c:pt idx="3">
                  <c:v>8</c:v>
                </c:pt>
                <c:pt idx="4">
                  <c:v>1</c:v>
                </c:pt>
              </c:numCache>
            </c:numRef>
          </c:val>
        </c:ser>
        <c:dLbls>
          <c:showLegendKey val="0"/>
          <c:showVal val="0"/>
          <c:showCatName val="0"/>
          <c:showSerName val="0"/>
          <c:showPercent val="0"/>
          <c:showBubbleSize val="0"/>
        </c:dLbls>
        <c:gapWidth val="150"/>
        <c:axId val="43157760"/>
        <c:axId val="43159552"/>
      </c:barChart>
      <c:catAx>
        <c:axId val="43157760"/>
        <c:scaling>
          <c:orientation val="minMax"/>
        </c:scaling>
        <c:delete val="0"/>
        <c:axPos val="l"/>
        <c:majorTickMark val="out"/>
        <c:minorTickMark val="none"/>
        <c:tickLblPos val="nextTo"/>
        <c:txPr>
          <a:bodyPr/>
          <a:lstStyle/>
          <a:p>
            <a:pPr>
              <a:defRPr sz="1400"/>
            </a:pPr>
            <a:endParaRPr lang="ja-JP"/>
          </a:p>
        </c:txPr>
        <c:crossAx val="43159552"/>
        <c:crosses val="autoZero"/>
        <c:auto val="1"/>
        <c:lblAlgn val="ctr"/>
        <c:lblOffset val="100"/>
        <c:noMultiLvlLbl val="0"/>
      </c:catAx>
      <c:valAx>
        <c:axId val="43159552"/>
        <c:scaling>
          <c:orientation val="minMax"/>
        </c:scaling>
        <c:delete val="0"/>
        <c:axPos val="b"/>
        <c:majorGridlines/>
        <c:numFmt formatCode="General" sourceLinked="1"/>
        <c:majorTickMark val="out"/>
        <c:minorTickMark val="none"/>
        <c:tickLblPos val="nextTo"/>
        <c:crossAx val="43157760"/>
        <c:crosses val="autoZero"/>
        <c:crossBetween val="between"/>
      </c:valAx>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'Q3'!$C$11:$G$11</c:f>
              <c:strCache>
                <c:ptCount val="5"/>
                <c:pt idx="0">
                  <c:v>短い</c:v>
                </c:pt>
                <c:pt idx="1">
                  <c:v>まあまあ短い</c:v>
                </c:pt>
                <c:pt idx="2">
                  <c:v>どちらでもない</c:v>
                </c:pt>
                <c:pt idx="3">
                  <c:v>少し長い</c:v>
                </c:pt>
                <c:pt idx="4">
                  <c:v>長い</c:v>
                </c:pt>
              </c:strCache>
            </c:strRef>
          </c:cat>
          <c:val>
            <c:numRef>
              <c:f>'Q3'!$C$12:$G$12</c:f>
              <c:numCache>
                <c:formatCode>General</c:formatCode>
                <c:ptCount val="5"/>
                <c:pt idx="0">
                  <c:v>0</c:v>
                </c:pt>
                <c:pt idx="1">
                  <c:v>0</c:v>
                </c:pt>
                <c:pt idx="2">
                  <c:v>33</c:v>
                </c:pt>
                <c:pt idx="3">
                  <c:v>1</c:v>
                </c:pt>
              </c:numCache>
            </c:numRef>
          </c:val>
        </c:ser>
        <c:dLbls>
          <c:showLegendKey val="0"/>
          <c:showVal val="0"/>
          <c:showCatName val="0"/>
          <c:showSerName val="0"/>
          <c:showPercent val="0"/>
          <c:showBubbleSize val="0"/>
        </c:dLbls>
        <c:gapWidth val="150"/>
        <c:axId val="43180800"/>
        <c:axId val="43182336"/>
      </c:barChart>
      <c:catAx>
        <c:axId val="43180800"/>
        <c:scaling>
          <c:orientation val="minMax"/>
        </c:scaling>
        <c:delete val="0"/>
        <c:axPos val="l"/>
        <c:majorTickMark val="out"/>
        <c:minorTickMark val="none"/>
        <c:tickLblPos val="nextTo"/>
        <c:txPr>
          <a:bodyPr/>
          <a:lstStyle/>
          <a:p>
            <a:pPr>
              <a:defRPr sz="1400"/>
            </a:pPr>
            <a:endParaRPr lang="ja-JP"/>
          </a:p>
        </c:txPr>
        <c:crossAx val="43182336"/>
        <c:crosses val="autoZero"/>
        <c:auto val="1"/>
        <c:lblAlgn val="ctr"/>
        <c:lblOffset val="100"/>
        <c:noMultiLvlLbl val="0"/>
      </c:catAx>
      <c:valAx>
        <c:axId val="43182336"/>
        <c:scaling>
          <c:orientation val="minMax"/>
        </c:scaling>
        <c:delete val="0"/>
        <c:axPos val="b"/>
        <c:majorGridlines/>
        <c:numFmt formatCode="General" sourceLinked="1"/>
        <c:majorTickMark val="out"/>
        <c:minorTickMark val="none"/>
        <c:tickLblPos val="nextTo"/>
        <c:crossAx val="43180800"/>
        <c:crosses val="autoZero"/>
        <c:crossBetween val="between"/>
      </c:valAx>
    </c:plotArea>
    <c:legend>
      <c:legendPos val="r"/>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invertIfNegative val="0"/>
          <c:cat>
            <c:strRef>
              <c:f>'Q3'!$C$13:$G$13</c:f>
              <c:strCache>
                <c:ptCount val="5"/>
                <c:pt idx="0">
                  <c:v>とても役に立つ</c:v>
                </c:pt>
                <c:pt idx="1">
                  <c:v>まあまあ役に立つ</c:v>
                </c:pt>
                <c:pt idx="2">
                  <c:v>どちらでもない</c:v>
                </c:pt>
                <c:pt idx="3">
                  <c:v>あまり役に立たない</c:v>
                </c:pt>
                <c:pt idx="4">
                  <c:v>役に立たない</c:v>
                </c:pt>
              </c:strCache>
            </c:strRef>
          </c:cat>
          <c:val>
            <c:numRef>
              <c:f>'Q3'!$C$14:$G$14</c:f>
              <c:numCache>
                <c:formatCode>General</c:formatCode>
                <c:ptCount val="5"/>
                <c:pt idx="0">
                  <c:v>10</c:v>
                </c:pt>
                <c:pt idx="1">
                  <c:v>15</c:v>
                </c:pt>
                <c:pt idx="2">
                  <c:v>6</c:v>
                </c:pt>
                <c:pt idx="3">
                  <c:v>2</c:v>
                </c:pt>
                <c:pt idx="4">
                  <c:v>1</c:v>
                </c:pt>
              </c:numCache>
            </c:numRef>
          </c:val>
        </c:ser>
        <c:dLbls>
          <c:showLegendKey val="0"/>
          <c:showVal val="0"/>
          <c:showCatName val="0"/>
          <c:showSerName val="0"/>
          <c:showPercent val="0"/>
          <c:showBubbleSize val="0"/>
        </c:dLbls>
        <c:gapWidth val="150"/>
        <c:axId val="43207680"/>
        <c:axId val="43225856"/>
      </c:barChart>
      <c:catAx>
        <c:axId val="43207680"/>
        <c:scaling>
          <c:orientation val="minMax"/>
        </c:scaling>
        <c:delete val="0"/>
        <c:axPos val="l"/>
        <c:majorTickMark val="out"/>
        <c:minorTickMark val="none"/>
        <c:tickLblPos val="nextTo"/>
        <c:txPr>
          <a:bodyPr/>
          <a:lstStyle/>
          <a:p>
            <a:pPr>
              <a:defRPr sz="1400"/>
            </a:pPr>
            <a:endParaRPr lang="ja-JP"/>
          </a:p>
        </c:txPr>
        <c:crossAx val="43225856"/>
        <c:crosses val="autoZero"/>
        <c:auto val="1"/>
        <c:lblAlgn val="ctr"/>
        <c:lblOffset val="100"/>
        <c:noMultiLvlLbl val="0"/>
      </c:catAx>
      <c:valAx>
        <c:axId val="43225856"/>
        <c:scaling>
          <c:orientation val="minMax"/>
        </c:scaling>
        <c:delete val="0"/>
        <c:axPos val="b"/>
        <c:majorGridlines/>
        <c:numFmt formatCode="General" sourceLinked="1"/>
        <c:majorTickMark val="out"/>
        <c:minorTickMark val="none"/>
        <c:tickLblPos val="nextTo"/>
        <c:crossAx val="43207680"/>
        <c:crosses val="autoZero"/>
        <c:crossBetween val="between"/>
      </c:valAx>
    </c:plotArea>
    <c:legend>
      <c:legendPos val="r"/>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388B95-B23C-4BD9-8F12-6E3AE0569572}" type="datetimeFigureOut">
              <a:rPr kumimoji="1" lang="ja-JP" altLang="en-US" smtClean="0"/>
              <a:t>2016/5/27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F894CD-4441-44CD-9E92-DF2A5FE0965D}" type="slidenum">
              <a:rPr kumimoji="1" lang="ja-JP" altLang="en-US" smtClean="0"/>
              <a:t>‹#›</a:t>
            </a:fld>
            <a:endParaRPr kumimoji="1" lang="ja-JP" altLang="en-US"/>
          </a:p>
        </p:txBody>
      </p:sp>
    </p:spTree>
    <p:extLst>
      <p:ext uri="{BB962C8B-B14F-4D97-AF65-F5344CB8AC3E}">
        <p14:creationId xmlns:p14="http://schemas.microsoft.com/office/powerpoint/2010/main" val="34999397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AC37B895-B704-4E54-852E-21E12CBCA4CD}" type="datetimeFigureOut">
              <a:rPr lang="ja-JP" altLang="en-US" smtClean="0"/>
              <a:pPr>
                <a:defRPr/>
              </a:pPr>
              <a:t>2016/5/27</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7D166358-60A5-4158-BEC7-65CB41F06A21}" type="slidenum">
              <a:rPr lang="ja-JP" altLang="en-US" smtClean="0"/>
              <a:pPr>
                <a:defRPr/>
              </a:pPr>
              <a:t>‹#›</a:t>
            </a:fld>
            <a:endParaRPr lang="ja-JP" altLang="en-US"/>
          </a:p>
        </p:txBody>
      </p:sp>
    </p:spTree>
    <p:extLst>
      <p:ext uri="{BB962C8B-B14F-4D97-AF65-F5344CB8AC3E}">
        <p14:creationId xmlns:p14="http://schemas.microsoft.com/office/powerpoint/2010/main" val="4133297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AA817414-0875-4361-BD53-C999D2846FD6}" type="datetimeFigureOut">
              <a:rPr lang="ja-JP" altLang="en-US" smtClean="0"/>
              <a:pPr>
                <a:defRPr/>
              </a:pPr>
              <a:t>2016/5/27</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0F4F268B-99D5-4CF1-AF31-B14DA28AAEC0}" type="slidenum">
              <a:rPr lang="ja-JP" altLang="en-US" smtClean="0"/>
              <a:pPr>
                <a:defRPr/>
              </a:pPr>
              <a:t>‹#›</a:t>
            </a:fld>
            <a:endParaRPr lang="ja-JP" altLang="en-US"/>
          </a:p>
        </p:txBody>
      </p:sp>
    </p:spTree>
    <p:extLst>
      <p:ext uri="{BB962C8B-B14F-4D97-AF65-F5344CB8AC3E}">
        <p14:creationId xmlns:p14="http://schemas.microsoft.com/office/powerpoint/2010/main" val="309022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AA817414-0875-4361-BD53-C999D2846FD6}" type="datetimeFigureOut">
              <a:rPr lang="ja-JP" altLang="en-US" smtClean="0"/>
              <a:pPr>
                <a:defRPr/>
              </a:pPr>
              <a:t>2016/5/27</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0F4F268B-99D5-4CF1-AF31-B14DA28AAEC0}" type="slidenum">
              <a:rPr lang="ja-JP" altLang="en-US" smtClean="0"/>
              <a:pPr>
                <a:defRPr/>
              </a:pPr>
              <a:t>‹#›</a:t>
            </a:fld>
            <a:endParaRPr lang="ja-JP" altLang="en-US"/>
          </a:p>
        </p:txBody>
      </p:sp>
    </p:spTree>
    <p:extLst>
      <p:ext uri="{BB962C8B-B14F-4D97-AF65-F5344CB8AC3E}">
        <p14:creationId xmlns:p14="http://schemas.microsoft.com/office/powerpoint/2010/main" val="237485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FE893A94-D483-4B92-B15D-AD1301776250}" type="datetimeFigureOut">
              <a:rPr lang="ja-JP" altLang="en-US" smtClean="0"/>
              <a:pPr>
                <a:defRPr/>
              </a:pPr>
              <a:t>2016/5/27</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D38240FD-53BE-49CE-AC18-1A6E1409CAE5}" type="slidenum">
              <a:rPr lang="ja-JP" altLang="en-US" smtClean="0"/>
              <a:pPr>
                <a:defRPr/>
              </a:pPr>
              <a:t>‹#›</a:t>
            </a:fld>
            <a:endParaRPr lang="ja-JP" altLang="en-US"/>
          </a:p>
        </p:txBody>
      </p:sp>
    </p:spTree>
    <p:extLst>
      <p:ext uri="{BB962C8B-B14F-4D97-AF65-F5344CB8AC3E}">
        <p14:creationId xmlns:p14="http://schemas.microsoft.com/office/powerpoint/2010/main" val="59957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8F618592-6A28-43A5-9E9E-65BA6058854B}" type="datetimeFigureOut">
              <a:rPr lang="ja-JP" altLang="en-US" smtClean="0"/>
              <a:pPr>
                <a:defRPr/>
              </a:pPr>
              <a:t>2016/5/27</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FC78E4B8-A343-431C-9316-4D1E1C392680}" type="slidenum">
              <a:rPr lang="ja-JP" altLang="en-US" smtClean="0"/>
              <a:pPr>
                <a:defRPr/>
              </a:pPr>
              <a:t>‹#›</a:t>
            </a:fld>
            <a:endParaRPr lang="ja-JP" altLang="en-US"/>
          </a:p>
        </p:txBody>
      </p:sp>
    </p:spTree>
    <p:extLst>
      <p:ext uri="{BB962C8B-B14F-4D97-AF65-F5344CB8AC3E}">
        <p14:creationId xmlns:p14="http://schemas.microsoft.com/office/powerpoint/2010/main" val="1431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BF166732-48A6-4944-8A9A-0F204CE3A815}" type="datetimeFigureOut">
              <a:rPr lang="ja-JP" altLang="en-US" smtClean="0"/>
              <a:pPr>
                <a:defRPr/>
              </a:pPr>
              <a:t>2016/5/27</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86717B11-0790-49C1-8747-9AF0B046FB7C}" type="slidenum">
              <a:rPr lang="ja-JP" altLang="en-US" smtClean="0"/>
              <a:pPr>
                <a:defRPr/>
              </a:pPr>
              <a:t>‹#›</a:t>
            </a:fld>
            <a:endParaRPr lang="ja-JP" altLang="en-US"/>
          </a:p>
        </p:txBody>
      </p:sp>
    </p:spTree>
    <p:extLst>
      <p:ext uri="{BB962C8B-B14F-4D97-AF65-F5344CB8AC3E}">
        <p14:creationId xmlns:p14="http://schemas.microsoft.com/office/powerpoint/2010/main" val="455872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1F4DF16C-CBE3-4600-AE65-5CC50F365465}" type="datetimeFigureOut">
              <a:rPr lang="ja-JP" altLang="en-US" smtClean="0"/>
              <a:pPr>
                <a:defRPr/>
              </a:pPr>
              <a:t>2016/5/27</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C5B5238D-0CB9-456B-B40E-98612CC9F50F}" type="slidenum">
              <a:rPr lang="ja-JP" altLang="en-US" smtClean="0"/>
              <a:pPr>
                <a:defRPr/>
              </a:pPr>
              <a:t>‹#›</a:t>
            </a:fld>
            <a:endParaRPr lang="ja-JP" altLang="en-US"/>
          </a:p>
        </p:txBody>
      </p:sp>
    </p:spTree>
    <p:extLst>
      <p:ext uri="{BB962C8B-B14F-4D97-AF65-F5344CB8AC3E}">
        <p14:creationId xmlns:p14="http://schemas.microsoft.com/office/powerpoint/2010/main" val="1323444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41B7735A-1F8B-4A90-AE0E-88CE888746FD}" type="datetimeFigureOut">
              <a:rPr lang="ja-JP" altLang="en-US" smtClean="0"/>
              <a:pPr>
                <a:defRPr/>
              </a:pPr>
              <a:t>2016/5/27</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60A271D4-4BF3-4565-B4A5-BB674233E837}" type="slidenum">
              <a:rPr lang="ja-JP" altLang="en-US" smtClean="0"/>
              <a:pPr>
                <a:defRPr/>
              </a:pPr>
              <a:t>‹#›</a:t>
            </a:fld>
            <a:endParaRPr lang="ja-JP" altLang="en-US"/>
          </a:p>
        </p:txBody>
      </p:sp>
    </p:spTree>
    <p:extLst>
      <p:ext uri="{BB962C8B-B14F-4D97-AF65-F5344CB8AC3E}">
        <p14:creationId xmlns:p14="http://schemas.microsoft.com/office/powerpoint/2010/main" val="268180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601EEB27-E05A-4EF6-B8F2-C23DA798D6ED}" type="datetimeFigureOut">
              <a:rPr lang="ja-JP" altLang="en-US" smtClean="0"/>
              <a:pPr>
                <a:defRPr/>
              </a:pPr>
              <a:t>2016/5/27</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F48A7745-8491-4EF1-9DF4-5D9599380A0E}" type="slidenum">
              <a:rPr lang="ja-JP" altLang="en-US" smtClean="0"/>
              <a:pPr>
                <a:defRPr/>
              </a:pPr>
              <a:t>‹#›</a:t>
            </a:fld>
            <a:endParaRPr lang="ja-JP" altLang="en-US"/>
          </a:p>
        </p:txBody>
      </p:sp>
    </p:spTree>
    <p:extLst>
      <p:ext uri="{BB962C8B-B14F-4D97-AF65-F5344CB8AC3E}">
        <p14:creationId xmlns:p14="http://schemas.microsoft.com/office/powerpoint/2010/main" val="1191283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AA817414-0875-4361-BD53-C999D2846FD6}" type="datetimeFigureOut">
              <a:rPr lang="ja-JP" altLang="en-US" smtClean="0"/>
              <a:pPr>
                <a:defRPr/>
              </a:pPr>
              <a:t>2016/5/27</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0F4F268B-99D5-4CF1-AF31-B14DA28AAEC0}" type="slidenum">
              <a:rPr lang="ja-JP" altLang="en-US" smtClean="0"/>
              <a:pPr>
                <a:defRPr/>
              </a:pPr>
              <a:t>‹#›</a:t>
            </a:fld>
            <a:endParaRPr lang="ja-JP" altLang="en-US"/>
          </a:p>
        </p:txBody>
      </p:sp>
    </p:spTree>
    <p:extLst>
      <p:ext uri="{BB962C8B-B14F-4D97-AF65-F5344CB8AC3E}">
        <p14:creationId xmlns:p14="http://schemas.microsoft.com/office/powerpoint/2010/main" val="72973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B8764958-7631-4527-B830-8FC45F449C38}" type="datetimeFigureOut">
              <a:rPr lang="ja-JP" altLang="en-US" smtClean="0"/>
              <a:pPr>
                <a:defRPr/>
              </a:pPr>
              <a:t>2016/5/27</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568EE3DC-91DD-47D1-9094-49A18A9561D2}" type="slidenum">
              <a:rPr lang="ja-JP" altLang="en-US" smtClean="0"/>
              <a:pPr>
                <a:defRPr/>
              </a:pPr>
              <a:t>‹#›</a:t>
            </a:fld>
            <a:endParaRPr lang="ja-JP" altLang="en-US"/>
          </a:p>
        </p:txBody>
      </p:sp>
    </p:spTree>
    <p:extLst>
      <p:ext uri="{BB962C8B-B14F-4D97-AF65-F5344CB8AC3E}">
        <p14:creationId xmlns:p14="http://schemas.microsoft.com/office/powerpoint/2010/main" val="2750869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A817414-0875-4361-BD53-C999D2846FD6}" type="datetimeFigureOut">
              <a:rPr lang="ja-JP" altLang="en-US" smtClean="0"/>
              <a:pPr>
                <a:defRPr/>
              </a:pPr>
              <a:t>2016/5/27</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F4F268B-99D5-4CF1-AF31-B14DA28AAEC0}" type="slidenum">
              <a:rPr lang="ja-JP" altLang="en-US" smtClean="0"/>
              <a:pPr>
                <a:defRPr/>
              </a:pPr>
              <a:t>‹#›</a:t>
            </a:fld>
            <a:endParaRPr lang="ja-JP" altLang="en-US"/>
          </a:p>
        </p:txBody>
      </p:sp>
    </p:spTree>
    <p:extLst>
      <p:ext uri="{BB962C8B-B14F-4D97-AF65-F5344CB8AC3E}">
        <p14:creationId xmlns:p14="http://schemas.microsoft.com/office/powerpoint/2010/main" val="29173597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3"/>
          <p:cNvSpPr txBox="1">
            <a:spLocks/>
          </p:cNvSpPr>
          <p:nvPr/>
        </p:nvSpPr>
        <p:spPr>
          <a:xfrm>
            <a:off x="1395962" y="2276872"/>
            <a:ext cx="6568100" cy="83553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600" dirty="0" smtClean="0"/>
              <a:t>アンケート結果</a:t>
            </a:r>
            <a:endParaRPr lang="ja-JP" altLang="en-US" sz="3600" dirty="0"/>
          </a:p>
        </p:txBody>
      </p:sp>
      <p:sp>
        <p:nvSpPr>
          <p:cNvPr id="6" name="サブタイトル 4"/>
          <p:cNvSpPr txBox="1">
            <a:spLocks/>
          </p:cNvSpPr>
          <p:nvPr/>
        </p:nvSpPr>
        <p:spPr>
          <a:xfrm>
            <a:off x="611560" y="980728"/>
            <a:ext cx="8208912" cy="409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en-US" altLang="ja-JP" dirty="0" smtClean="0"/>
              <a:t>『</a:t>
            </a:r>
            <a:r>
              <a:rPr lang="ja-JP" altLang="en-US" dirty="0" smtClean="0"/>
              <a:t>薬剤師のための糖尿病スキルアップ勉強会</a:t>
            </a:r>
            <a:r>
              <a:rPr lang="en-US" altLang="ja-JP" dirty="0" smtClean="0"/>
              <a:t>』</a:t>
            </a:r>
            <a:endParaRPr lang="ja-JP" altLang="en-US" dirty="0"/>
          </a:p>
        </p:txBody>
      </p:sp>
      <p:sp>
        <p:nvSpPr>
          <p:cNvPr id="7" name="テキスト プレースホルダー 9"/>
          <p:cNvSpPr txBox="1">
            <a:spLocks/>
          </p:cNvSpPr>
          <p:nvPr/>
        </p:nvSpPr>
        <p:spPr>
          <a:xfrm>
            <a:off x="1691680" y="3789040"/>
            <a:ext cx="6569027" cy="53223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fontAlgn="auto">
              <a:spcAft>
                <a:spcPts val="0"/>
              </a:spcAft>
              <a:buNone/>
            </a:pPr>
            <a:r>
              <a:rPr lang="ja-JP" altLang="en-US" dirty="0" smtClean="0"/>
              <a:t>応用編センカンドシーズンについて</a:t>
            </a:r>
            <a:endParaRPr lang="ja-JP" altLang="en-US" dirty="0"/>
          </a:p>
        </p:txBody>
      </p:sp>
    </p:spTree>
    <p:extLst>
      <p:ext uri="{BB962C8B-B14F-4D97-AF65-F5344CB8AC3E}">
        <p14:creationId xmlns:p14="http://schemas.microsoft.com/office/powerpoint/2010/main" val="4167771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9B57936-92EF-4126-AE48-1D9D36D15E98}" type="slidenum">
              <a:rPr lang="ja-JP" altLang="en-US" smtClean="0"/>
              <a:pPr/>
              <a:t>10</a:t>
            </a:fld>
            <a:endParaRPr lang="ja-JP" altLang="en-US"/>
          </a:p>
        </p:txBody>
      </p:sp>
      <p:sp>
        <p:nvSpPr>
          <p:cNvPr id="6" name="タイトル 7"/>
          <p:cNvSpPr>
            <a:spLocks noGrp="1"/>
          </p:cNvSpPr>
          <p:nvPr>
            <p:ph type="title"/>
          </p:nvPr>
        </p:nvSpPr>
        <p:spPr/>
        <p:txBody>
          <a:bodyPr/>
          <a:lstStyle/>
          <a:p>
            <a:r>
              <a:rPr kumimoji="1" lang="ja-JP" altLang="en-US" sz="2400" dirty="0" smtClean="0"/>
              <a:t>勉強会の情報は新しいですか？</a:t>
            </a:r>
            <a:endParaRPr kumimoji="1" lang="ja-JP" altLang="en-US" sz="2400" dirty="0"/>
          </a:p>
        </p:txBody>
      </p:sp>
      <p:graphicFrame>
        <p:nvGraphicFramePr>
          <p:cNvPr id="8" name="グラフ 7"/>
          <p:cNvGraphicFramePr>
            <a:graphicFrameLocks/>
          </p:cNvGraphicFramePr>
          <p:nvPr>
            <p:extLst>
              <p:ext uri="{D42A27DB-BD31-4B8C-83A1-F6EECF244321}">
                <p14:modId xmlns:p14="http://schemas.microsoft.com/office/powerpoint/2010/main" val="2455023501"/>
              </p:ext>
            </p:extLst>
          </p:nvPr>
        </p:nvGraphicFramePr>
        <p:xfrm>
          <a:off x="251520" y="1196752"/>
          <a:ext cx="8568952"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1397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9B57936-92EF-4126-AE48-1D9D36D15E98}" type="slidenum">
              <a:rPr lang="ja-JP" altLang="en-US" smtClean="0"/>
              <a:pPr/>
              <a:t>11</a:t>
            </a:fld>
            <a:endParaRPr lang="ja-JP" altLang="en-US"/>
          </a:p>
        </p:txBody>
      </p:sp>
      <p:sp>
        <p:nvSpPr>
          <p:cNvPr id="6" name="タイトル 7"/>
          <p:cNvSpPr>
            <a:spLocks noGrp="1"/>
          </p:cNvSpPr>
          <p:nvPr>
            <p:ph type="title"/>
          </p:nvPr>
        </p:nvSpPr>
        <p:spPr/>
        <p:txBody>
          <a:bodyPr/>
          <a:lstStyle/>
          <a:p>
            <a:r>
              <a:rPr lang="ja-JP" altLang="en-US" sz="2400" dirty="0"/>
              <a:t>勉強会</a:t>
            </a:r>
            <a:r>
              <a:rPr lang="ja-JP" altLang="en-US" sz="2400" dirty="0" smtClean="0"/>
              <a:t>の時間は短いですか？長いですか？</a:t>
            </a:r>
            <a:endParaRPr kumimoji="1" lang="ja-JP" altLang="en-US" sz="2400" dirty="0"/>
          </a:p>
        </p:txBody>
      </p:sp>
      <p:graphicFrame>
        <p:nvGraphicFramePr>
          <p:cNvPr id="7" name="グラフ 6"/>
          <p:cNvGraphicFramePr>
            <a:graphicFrameLocks/>
          </p:cNvGraphicFramePr>
          <p:nvPr>
            <p:extLst>
              <p:ext uri="{D42A27DB-BD31-4B8C-83A1-F6EECF244321}">
                <p14:modId xmlns:p14="http://schemas.microsoft.com/office/powerpoint/2010/main" val="1811073307"/>
              </p:ext>
            </p:extLst>
          </p:nvPr>
        </p:nvGraphicFramePr>
        <p:xfrm>
          <a:off x="251520" y="1268760"/>
          <a:ext cx="8640960" cy="49685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37126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9B57936-92EF-4126-AE48-1D9D36D15E98}" type="slidenum">
              <a:rPr lang="ja-JP" altLang="en-US" smtClean="0"/>
              <a:pPr/>
              <a:t>12</a:t>
            </a:fld>
            <a:endParaRPr lang="ja-JP" altLang="en-US"/>
          </a:p>
        </p:txBody>
      </p:sp>
      <p:sp>
        <p:nvSpPr>
          <p:cNvPr id="6" name="タイトル 7"/>
          <p:cNvSpPr>
            <a:spLocks noGrp="1"/>
          </p:cNvSpPr>
          <p:nvPr>
            <p:ph type="title"/>
          </p:nvPr>
        </p:nvSpPr>
        <p:spPr/>
        <p:txBody>
          <a:bodyPr/>
          <a:lstStyle/>
          <a:p>
            <a:r>
              <a:rPr kumimoji="1" lang="ja-JP" altLang="en-US" sz="2400" dirty="0" smtClean="0"/>
              <a:t>内容は役に立ちますか？</a:t>
            </a:r>
            <a:endParaRPr kumimoji="1" lang="ja-JP" altLang="en-US" sz="2400" dirty="0"/>
          </a:p>
        </p:txBody>
      </p:sp>
      <p:graphicFrame>
        <p:nvGraphicFramePr>
          <p:cNvPr id="7" name="グラフ 6"/>
          <p:cNvGraphicFramePr>
            <a:graphicFrameLocks/>
          </p:cNvGraphicFramePr>
          <p:nvPr>
            <p:extLst>
              <p:ext uri="{D42A27DB-BD31-4B8C-83A1-F6EECF244321}">
                <p14:modId xmlns:p14="http://schemas.microsoft.com/office/powerpoint/2010/main" val="475852998"/>
              </p:ext>
            </p:extLst>
          </p:nvPr>
        </p:nvGraphicFramePr>
        <p:xfrm>
          <a:off x="323528" y="1268760"/>
          <a:ext cx="8568952"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59051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役に立った事例や今後役に立つだろうと</a:t>
            </a:r>
            <a:r>
              <a:rPr lang="ja-JP" altLang="en-US" dirty="0" smtClean="0"/>
              <a:t>思ったこと</a:t>
            </a:r>
            <a:endParaRPr kumimoji="1" lang="ja-JP" altLang="en-US" dirty="0"/>
          </a:p>
        </p:txBody>
      </p:sp>
      <p:sp>
        <p:nvSpPr>
          <p:cNvPr id="4" name="スライド番号プレースホルダー 3"/>
          <p:cNvSpPr>
            <a:spLocks noGrp="1"/>
          </p:cNvSpPr>
          <p:nvPr>
            <p:ph type="sldNum" sz="quarter" idx="12"/>
          </p:nvPr>
        </p:nvSpPr>
        <p:spPr/>
        <p:txBody>
          <a:bodyPr/>
          <a:lstStyle/>
          <a:p>
            <a:fld id="{E9B57936-92EF-4126-AE48-1D9D36D15E98}" type="slidenum">
              <a:rPr lang="ja-JP" altLang="en-US" smtClean="0"/>
              <a:pPr/>
              <a:t>13</a:t>
            </a:fld>
            <a:endParaRPr lang="ja-JP" altLang="en-US"/>
          </a:p>
        </p:txBody>
      </p:sp>
      <p:sp>
        <p:nvSpPr>
          <p:cNvPr id="5" name="正方形/長方形 4"/>
          <p:cNvSpPr/>
          <p:nvPr/>
        </p:nvSpPr>
        <p:spPr>
          <a:xfrm>
            <a:off x="251520" y="1628800"/>
            <a:ext cx="8496944" cy="4616648"/>
          </a:xfrm>
          <a:prstGeom prst="rect">
            <a:avLst/>
          </a:prstGeom>
        </p:spPr>
        <p:txBody>
          <a:bodyPr wrap="square">
            <a:spAutoFit/>
          </a:bodyPr>
          <a:lstStyle/>
          <a:p>
            <a:pPr marL="171450" indent="-171450">
              <a:buFont typeface="Arial" panose="020B0604020202020204" pitchFamily="34" charset="0"/>
              <a:buChar char="•"/>
            </a:pPr>
            <a:r>
              <a:rPr lang="ja-JP" altLang="ja-JP" sz="1400" dirty="0"/>
              <a:t>シックデイの対応や糖尿病患者に対する栄養指導</a:t>
            </a:r>
          </a:p>
          <a:p>
            <a:pPr marL="171450" indent="-171450">
              <a:buFont typeface="Arial" panose="020B0604020202020204" pitchFamily="34" charset="0"/>
              <a:buChar char="•"/>
            </a:pPr>
            <a:r>
              <a:rPr lang="ja-JP" altLang="ja-JP" sz="1400" dirty="0"/>
              <a:t>食事に対して大変ためになりました</a:t>
            </a:r>
          </a:p>
          <a:p>
            <a:pPr marL="171450" indent="-171450">
              <a:buFont typeface="Arial" panose="020B0604020202020204" pitchFamily="34" charset="0"/>
              <a:buChar char="•"/>
            </a:pPr>
            <a:r>
              <a:rPr lang="en-US" altLang="ja-JP" sz="1400" dirty="0"/>
              <a:t>SGLT2</a:t>
            </a:r>
            <a:r>
              <a:rPr lang="ja-JP" altLang="ja-JP" sz="1400" dirty="0"/>
              <a:t>に対しては使用するのにためらいを感じていましたが、症例を見極めてメタボ、尿酸が高く、脂肪肝の方には一つのチャンスの薬だと考えを改めました。</a:t>
            </a:r>
          </a:p>
          <a:p>
            <a:pPr marL="171450" indent="-171450">
              <a:buFont typeface="Arial" panose="020B0604020202020204" pitchFamily="34" charset="0"/>
              <a:buChar char="•"/>
            </a:pPr>
            <a:r>
              <a:rPr lang="en-US" altLang="ja-JP" sz="1400" dirty="0"/>
              <a:t>SGLT2</a:t>
            </a:r>
            <a:r>
              <a:rPr lang="ja-JP" altLang="ja-JP" sz="1400" dirty="0"/>
              <a:t>のメタボ、血圧尿酸が高く、肝機能に与える影響などを知ることができました。</a:t>
            </a:r>
          </a:p>
          <a:p>
            <a:pPr marL="171450" indent="-171450">
              <a:buFont typeface="Arial" panose="020B0604020202020204" pitchFamily="34" charset="0"/>
              <a:buChar char="•"/>
            </a:pPr>
            <a:r>
              <a:rPr lang="ja-JP" altLang="ja-JP" sz="1400" dirty="0"/>
              <a:t>運動療法などの具体例を学ぶことで服薬指導時に活かすことが増えたように思います。</a:t>
            </a:r>
          </a:p>
          <a:p>
            <a:pPr marL="171450" indent="-171450">
              <a:buFont typeface="Arial" panose="020B0604020202020204" pitchFamily="34" charset="0"/>
              <a:buChar char="•"/>
            </a:pPr>
            <a:r>
              <a:rPr lang="en-US" altLang="ja-JP" sz="1400" dirty="0" err="1"/>
              <a:t>Dr</a:t>
            </a:r>
            <a:r>
              <a:rPr lang="ja-JP" altLang="ja-JP" sz="1400" dirty="0"/>
              <a:t>が何を基準に薬剤を選択し、他の薬剤をどうのせていくのかの考え方をよく理解できました</a:t>
            </a:r>
            <a:r>
              <a:rPr lang="ja-JP" altLang="ja-JP" sz="1400" dirty="0" smtClean="0"/>
              <a:t>。</a:t>
            </a:r>
            <a:r>
              <a:rPr lang="en-US" altLang="ja-JP" sz="1400" dirty="0"/>
              <a:t> </a:t>
            </a:r>
            <a:endParaRPr lang="ja-JP" altLang="ja-JP" sz="1400" dirty="0"/>
          </a:p>
          <a:p>
            <a:pPr marL="171450" indent="-171450">
              <a:buFont typeface="Arial" panose="020B0604020202020204" pitchFamily="34" charset="0"/>
              <a:buChar char="•"/>
            </a:pPr>
            <a:r>
              <a:rPr lang="ja-JP" altLang="ja-JP" sz="1400" dirty="0"/>
              <a:t>食事療法について役に立った。患者さんに聞かれるのは薬剤よりも食事・運動についてのほうが多い。</a:t>
            </a:r>
          </a:p>
          <a:p>
            <a:pPr marL="171450" indent="-171450">
              <a:buFont typeface="Arial" panose="020B0604020202020204" pitchFamily="34" charset="0"/>
              <a:buChar char="•"/>
            </a:pPr>
            <a:r>
              <a:rPr lang="en-US" altLang="ja-JP" sz="1400" dirty="0"/>
              <a:t>A1c</a:t>
            </a:r>
            <a:r>
              <a:rPr lang="ja-JP" altLang="ja-JP" sz="1400" dirty="0"/>
              <a:t>の数値をどこに目標に持っていくのかなど勉強になりました</a:t>
            </a:r>
            <a:r>
              <a:rPr lang="ja-JP" altLang="ja-JP" sz="1400" dirty="0" smtClean="0"/>
              <a:t>。</a:t>
            </a:r>
            <a:endParaRPr lang="ja-JP" altLang="ja-JP" sz="1400" dirty="0"/>
          </a:p>
          <a:p>
            <a:pPr marL="171450" indent="-171450">
              <a:buFont typeface="Arial" panose="020B0604020202020204" pitchFamily="34" charset="0"/>
              <a:buChar char="•"/>
            </a:pPr>
            <a:r>
              <a:rPr lang="ja-JP" altLang="ja-JP" sz="1400" dirty="0"/>
              <a:t>世間と同じく</a:t>
            </a:r>
            <a:r>
              <a:rPr lang="en-US" altLang="ja-JP" sz="1400" dirty="0"/>
              <a:t>SGLT2</a:t>
            </a:r>
            <a:r>
              <a:rPr lang="ja-JP" altLang="ja-JP" sz="1400" dirty="0"/>
              <a:t>に対する不信感があったが今回の講演でそんなに怖がるものではないことが確認できた。</a:t>
            </a:r>
          </a:p>
          <a:p>
            <a:pPr marL="171450" indent="-171450">
              <a:buFont typeface="Arial" panose="020B0604020202020204" pitchFamily="34" charset="0"/>
              <a:buChar char="•"/>
            </a:pPr>
            <a:r>
              <a:rPr lang="ja-JP" altLang="ja-JP" sz="1400" dirty="0"/>
              <a:t>シックデイの話が勉強になった。</a:t>
            </a:r>
          </a:p>
          <a:p>
            <a:pPr marL="171450" indent="-171450">
              <a:buFont typeface="Arial" panose="020B0604020202020204" pitchFamily="34" charset="0"/>
              <a:buChar char="•"/>
            </a:pPr>
            <a:r>
              <a:rPr lang="en-US" altLang="ja-JP" sz="1400" dirty="0"/>
              <a:t>SGLT2</a:t>
            </a:r>
            <a:r>
              <a:rPr lang="ja-JP" altLang="ja-JP" sz="1400" dirty="0"/>
              <a:t>服用によって血糖だけではなく血圧・尿酸・中性脂肪が下がり</a:t>
            </a:r>
            <a:r>
              <a:rPr lang="en-US" altLang="ja-JP" sz="1400" dirty="0"/>
              <a:t>HDL</a:t>
            </a:r>
            <a:r>
              <a:rPr lang="ja-JP" altLang="ja-JP" sz="1400" dirty="0" err="1"/>
              <a:t>ー</a:t>
            </a:r>
            <a:r>
              <a:rPr lang="en-US" altLang="ja-JP" sz="1400" dirty="0"/>
              <a:t>C</a:t>
            </a:r>
            <a:r>
              <a:rPr lang="ja-JP" altLang="ja-JP" sz="1400" dirty="0"/>
              <a:t>は上がること。糖尿病治療薬を処方する際に大まかにどうやって決めているか。</a:t>
            </a:r>
            <a:r>
              <a:rPr lang="en-US" altLang="ja-JP" sz="1400" dirty="0"/>
              <a:t>(BMI/</a:t>
            </a:r>
            <a:r>
              <a:rPr lang="ja-JP" altLang="ja-JP" sz="1400" dirty="0"/>
              <a:t>インスリン分泌など</a:t>
            </a:r>
            <a:r>
              <a:rPr lang="en-US" altLang="ja-JP" sz="1400" dirty="0"/>
              <a:t>)</a:t>
            </a:r>
            <a:endParaRPr lang="ja-JP" altLang="ja-JP" sz="1400" dirty="0"/>
          </a:p>
          <a:p>
            <a:pPr marL="171450" indent="-171450">
              <a:buFont typeface="Arial" panose="020B0604020202020204" pitchFamily="34" charset="0"/>
              <a:buChar char="•"/>
            </a:pPr>
            <a:r>
              <a:rPr lang="ja-JP" altLang="ja-JP" sz="1400" dirty="0"/>
              <a:t>高齢者の薬剤投与について詳しくわかりました。</a:t>
            </a:r>
            <a:r>
              <a:rPr lang="en-US" altLang="ja-JP" sz="1400" dirty="0"/>
              <a:t>1</a:t>
            </a:r>
            <a:r>
              <a:rPr lang="ja-JP" altLang="ja-JP" sz="1400" dirty="0"/>
              <a:t>週間製剤は服用忘れが多いのではないかと思っていましたがそうではないことが分かり、服用忘れが多い方に</a:t>
            </a:r>
            <a:r>
              <a:rPr lang="en-US" altLang="ja-JP" sz="1400" dirty="0" err="1"/>
              <a:t>Dr</a:t>
            </a:r>
            <a:r>
              <a:rPr lang="ja-JP" altLang="ja-JP" sz="1400" dirty="0"/>
              <a:t>に検討していただこうと思いました。</a:t>
            </a:r>
          </a:p>
          <a:p>
            <a:pPr marL="171450" indent="-171450">
              <a:buFont typeface="Arial" panose="020B0604020202020204" pitchFamily="34" charset="0"/>
              <a:buChar char="•"/>
            </a:pPr>
            <a:r>
              <a:rPr lang="ja-JP" altLang="ja-JP" sz="1400" dirty="0"/>
              <a:t>数多くある糖尿病薬の使い方が注意すべき副作用など整理できとても参考になった。</a:t>
            </a:r>
          </a:p>
          <a:p>
            <a:pPr marL="171450" indent="-171450">
              <a:buFont typeface="Arial" panose="020B0604020202020204" pitchFamily="34" charset="0"/>
              <a:buChar char="•"/>
            </a:pPr>
            <a:r>
              <a:rPr lang="ja-JP" altLang="ja-JP" sz="1400" dirty="0"/>
              <a:t>シックデイの対応について</a:t>
            </a:r>
          </a:p>
          <a:p>
            <a:pPr marL="171450" indent="-171450">
              <a:buFont typeface="Arial" panose="020B0604020202020204" pitchFamily="34" charset="0"/>
              <a:buChar char="•"/>
            </a:pPr>
            <a:r>
              <a:rPr lang="ja-JP" altLang="ja-JP" sz="1400" dirty="0"/>
              <a:t>処方医の話なので役に立っています。</a:t>
            </a:r>
          </a:p>
          <a:p>
            <a:pPr marL="171450" indent="-171450">
              <a:buFont typeface="Arial" panose="020B0604020202020204" pitchFamily="34" charset="0"/>
              <a:buChar char="•"/>
            </a:pPr>
            <a:r>
              <a:rPr lang="ja-JP" altLang="ja-JP" sz="1400" dirty="0"/>
              <a:t>病態にあわせた血糖降下薬の選択</a:t>
            </a:r>
          </a:p>
          <a:p>
            <a:pPr marL="171450" indent="-171450">
              <a:buFont typeface="Arial" panose="020B0604020202020204" pitchFamily="34" charset="0"/>
              <a:buChar char="•"/>
            </a:pPr>
            <a:r>
              <a:rPr lang="ja-JP" altLang="ja-JP" sz="1400" dirty="0"/>
              <a:t>患者さんに対するアドバイス方法、テクニックなど</a:t>
            </a:r>
          </a:p>
          <a:p>
            <a:pPr marL="171450" indent="-171450">
              <a:buFont typeface="Arial" panose="020B0604020202020204" pitchFamily="34" charset="0"/>
              <a:buChar char="•"/>
            </a:pPr>
            <a:r>
              <a:rPr lang="ja-JP" altLang="ja-JP" sz="1400" dirty="0"/>
              <a:t>服薬指導に運動・食事などとても役に立ちました。</a:t>
            </a:r>
          </a:p>
        </p:txBody>
      </p:sp>
    </p:spTree>
    <p:extLst>
      <p:ext uri="{BB962C8B-B14F-4D97-AF65-F5344CB8AC3E}">
        <p14:creationId xmlns:p14="http://schemas.microsoft.com/office/powerpoint/2010/main" val="3117911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感想・改善点など</a:t>
            </a:r>
            <a:endParaRPr kumimoji="1" lang="ja-JP" altLang="en-US" dirty="0"/>
          </a:p>
        </p:txBody>
      </p:sp>
      <p:sp>
        <p:nvSpPr>
          <p:cNvPr id="4" name="スライド番号プレースホルダー 3"/>
          <p:cNvSpPr>
            <a:spLocks noGrp="1"/>
          </p:cNvSpPr>
          <p:nvPr>
            <p:ph type="sldNum" sz="quarter" idx="12"/>
          </p:nvPr>
        </p:nvSpPr>
        <p:spPr/>
        <p:txBody>
          <a:bodyPr/>
          <a:lstStyle/>
          <a:p>
            <a:fld id="{E9B57936-92EF-4126-AE48-1D9D36D15E98}" type="slidenum">
              <a:rPr lang="ja-JP" altLang="en-US" smtClean="0"/>
              <a:pPr/>
              <a:t>14</a:t>
            </a:fld>
            <a:endParaRPr lang="ja-JP" altLang="en-US"/>
          </a:p>
        </p:txBody>
      </p:sp>
      <p:sp>
        <p:nvSpPr>
          <p:cNvPr id="5" name="正方形/長方形 4"/>
          <p:cNvSpPr/>
          <p:nvPr/>
        </p:nvSpPr>
        <p:spPr>
          <a:xfrm>
            <a:off x="323528" y="1772816"/>
            <a:ext cx="8460432" cy="3539430"/>
          </a:xfrm>
          <a:prstGeom prst="rect">
            <a:avLst/>
          </a:prstGeom>
        </p:spPr>
        <p:txBody>
          <a:bodyPr wrap="square">
            <a:spAutoFit/>
          </a:bodyPr>
          <a:lstStyle/>
          <a:p>
            <a:pPr marL="171450" indent="-171450">
              <a:buFont typeface="Arial" panose="020B0604020202020204" pitchFamily="34" charset="0"/>
              <a:buChar char="•"/>
            </a:pPr>
            <a:r>
              <a:rPr lang="ja-JP" altLang="ja-JP" sz="1600" dirty="0"/>
              <a:t>アドヒランスを上げるためのコツ</a:t>
            </a:r>
            <a:r>
              <a:rPr lang="ja-JP" altLang="ja-JP" sz="1600" dirty="0" smtClean="0"/>
              <a:t>など</a:t>
            </a:r>
            <a:endParaRPr lang="ja-JP" altLang="ja-JP" sz="1600" dirty="0"/>
          </a:p>
          <a:p>
            <a:pPr marL="171450" indent="-171450">
              <a:buFont typeface="Arial" panose="020B0604020202020204" pitchFamily="34" charset="0"/>
              <a:buChar char="•"/>
            </a:pPr>
            <a:r>
              <a:rPr lang="ja-JP" altLang="ja-JP" sz="1600" dirty="0"/>
              <a:t>複数の糖尿病薬の使い分けについてよく整理できた。今後の服薬指導にも活かしていきます</a:t>
            </a:r>
            <a:r>
              <a:rPr lang="ja-JP" altLang="ja-JP" sz="1600" dirty="0" smtClean="0"/>
              <a:t>。</a:t>
            </a:r>
            <a:endParaRPr lang="ja-JP" altLang="ja-JP" sz="1600" dirty="0"/>
          </a:p>
          <a:p>
            <a:pPr marL="171450" indent="-171450">
              <a:buFont typeface="Arial" panose="020B0604020202020204" pitchFamily="34" charset="0"/>
              <a:buChar char="•"/>
            </a:pPr>
            <a:r>
              <a:rPr lang="ja-JP" altLang="ja-JP" sz="1600" dirty="0"/>
              <a:t>低血糖時、具体的に砂糖の量、スポーツドリンクの量がどれくらいで改善するのか？何分で？インスリンについて。週</a:t>
            </a:r>
            <a:r>
              <a:rPr lang="en-US" altLang="ja-JP" sz="1600" dirty="0"/>
              <a:t>1</a:t>
            </a:r>
            <a:r>
              <a:rPr lang="ja-JP" altLang="ja-JP" sz="1600" dirty="0"/>
              <a:t>製剤低血糖がおきたときの対処法は？</a:t>
            </a:r>
          </a:p>
          <a:p>
            <a:pPr marL="171450" indent="-171450">
              <a:buFont typeface="Arial" panose="020B0604020202020204" pitchFamily="34" charset="0"/>
              <a:buChar char="•"/>
            </a:pPr>
            <a:r>
              <a:rPr lang="ja-JP" altLang="ja-JP" sz="1600" dirty="0"/>
              <a:t>勉強会の日程を水曜日から変更して欲しい。</a:t>
            </a:r>
          </a:p>
          <a:p>
            <a:pPr marL="171450" indent="-171450">
              <a:buFont typeface="Arial" panose="020B0604020202020204" pitchFamily="34" charset="0"/>
              <a:buChar char="•"/>
            </a:pPr>
            <a:r>
              <a:rPr lang="ja-JP" altLang="ja-JP" sz="1600" dirty="0"/>
              <a:t>高齢者に使用する場合のポイントを知りたい　長期使用する場合の目安　薬剤の変更タイミング</a:t>
            </a:r>
          </a:p>
          <a:p>
            <a:pPr marL="171450" indent="-171450">
              <a:buFont typeface="Arial" panose="020B0604020202020204" pitchFamily="34" charset="0"/>
              <a:buChar char="•"/>
            </a:pPr>
            <a:r>
              <a:rPr lang="ja-JP" altLang="ja-JP" sz="1600" dirty="0"/>
              <a:t>もう少し開始時間が遅いと助かります。</a:t>
            </a:r>
            <a:r>
              <a:rPr lang="en-US" altLang="ja-JP" sz="1600" dirty="0"/>
              <a:t>(19</a:t>
            </a:r>
            <a:r>
              <a:rPr lang="ja-JP" altLang="ja-JP" sz="1600" dirty="0"/>
              <a:t>：</a:t>
            </a:r>
            <a:r>
              <a:rPr lang="en-US" altLang="ja-JP" sz="1600" dirty="0"/>
              <a:t>30</a:t>
            </a:r>
            <a:r>
              <a:rPr lang="ja-JP" altLang="ja-JP" sz="1600" dirty="0"/>
              <a:t>～</a:t>
            </a:r>
            <a:r>
              <a:rPr lang="en-US" altLang="ja-JP" sz="1600" dirty="0"/>
              <a:t>)</a:t>
            </a:r>
            <a:endParaRPr lang="ja-JP" altLang="ja-JP" sz="1600" dirty="0"/>
          </a:p>
          <a:p>
            <a:pPr marL="171450" indent="-171450">
              <a:buFont typeface="Arial" panose="020B0604020202020204" pitchFamily="34" charset="0"/>
              <a:buChar char="•"/>
            </a:pPr>
            <a:r>
              <a:rPr lang="ja-JP" altLang="ja-JP" sz="1600" dirty="0"/>
              <a:t>食事療法が参加できなかったので残念でした。</a:t>
            </a:r>
          </a:p>
          <a:p>
            <a:pPr marL="171450" indent="-171450">
              <a:buFont typeface="Arial" panose="020B0604020202020204" pitchFamily="34" charset="0"/>
              <a:buChar char="•"/>
            </a:pPr>
            <a:r>
              <a:rPr lang="ja-JP" altLang="ja-JP" sz="1600" dirty="0"/>
              <a:t>新しくでてきた</a:t>
            </a:r>
            <a:r>
              <a:rPr lang="en-US" altLang="ja-JP" sz="1600" dirty="0"/>
              <a:t>SGLT2</a:t>
            </a:r>
            <a:r>
              <a:rPr lang="ja-JP" altLang="ja-JP" sz="1600" dirty="0"/>
              <a:t>や</a:t>
            </a:r>
            <a:r>
              <a:rPr lang="en-US" altLang="ja-JP" sz="1600" dirty="0"/>
              <a:t>DPP4</a:t>
            </a:r>
            <a:r>
              <a:rPr lang="ja-JP" altLang="ja-JP" sz="1600" dirty="0"/>
              <a:t>の位置づけや使い方　使うタイミングがいまい</a:t>
            </a:r>
            <a:r>
              <a:rPr lang="ja-JP" altLang="ja-JP" sz="1600" dirty="0" err="1"/>
              <a:t>ち</a:t>
            </a:r>
            <a:r>
              <a:rPr lang="ja-JP" altLang="ja-JP" sz="1600" dirty="0"/>
              <a:t>ピンと来ていなかったが今日の講演を聴いて整理することができました。受講して良かったなと思いました</a:t>
            </a:r>
            <a:r>
              <a:rPr lang="ja-JP" altLang="ja-JP" sz="1600" dirty="0" smtClean="0"/>
              <a:t>。</a:t>
            </a:r>
            <a:endParaRPr lang="ja-JP" altLang="ja-JP" sz="1600" dirty="0"/>
          </a:p>
          <a:p>
            <a:pPr marL="171450" indent="-171450">
              <a:buFont typeface="Arial" panose="020B0604020202020204" pitchFamily="34" charset="0"/>
              <a:buChar char="•"/>
            </a:pPr>
            <a:r>
              <a:rPr lang="ja-JP" altLang="ja-JP" sz="1600" dirty="0"/>
              <a:t>薬物療法で中止・増量する判断</a:t>
            </a:r>
          </a:p>
          <a:p>
            <a:pPr marL="171450" indent="-171450">
              <a:buFont typeface="Arial" panose="020B0604020202020204" pitchFamily="34" charset="0"/>
              <a:buChar char="•"/>
            </a:pPr>
            <a:r>
              <a:rPr lang="ja-JP" altLang="ja-JP" sz="1600" dirty="0"/>
              <a:t>糖尿病薬やインスリンの選別の仕方などとてもためになった。全体を通して以前よりも糖尿病という疾患と治療について理解できた。</a:t>
            </a:r>
          </a:p>
          <a:p>
            <a:pPr marL="171450" indent="-171450">
              <a:buFont typeface="Arial" panose="020B0604020202020204" pitchFamily="34" charset="0"/>
              <a:buChar char="•"/>
            </a:pPr>
            <a:endParaRPr lang="ja-JP" altLang="ja-JP" sz="1600" dirty="0"/>
          </a:p>
        </p:txBody>
      </p:sp>
    </p:spTree>
    <p:extLst>
      <p:ext uri="{BB962C8B-B14F-4D97-AF65-F5344CB8AC3E}">
        <p14:creationId xmlns:p14="http://schemas.microsoft.com/office/powerpoint/2010/main" val="2385167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ー 9"/>
          <p:cNvSpPr txBox="1">
            <a:spLocks noGrp="1"/>
          </p:cNvSpPr>
          <p:nvPr>
            <p:ph type="title"/>
          </p:nvPr>
        </p:nvSpPr>
        <p:spPr>
          <a:xfrm>
            <a:off x="1043608" y="260648"/>
            <a:ext cx="6984776" cy="11430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fontAlgn="auto">
              <a:spcAft>
                <a:spcPts val="0"/>
              </a:spcAft>
              <a:buNone/>
            </a:pPr>
            <a:r>
              <a:rPr lang="ja-JP" altLang="en-US" sz="3600" dirty="0" smtClean="0"/>
              <a:t>応用編センカンドシーズンについて</a:t>
            </a:r>
            <a:endParaRPr lang="ja-JP" altLang="en-US" sz="3600" dirty="0"/>
          </a:p>
        </p:txBody>
      </p:sp>
      <p:sp>
        <p:nvSpPr>
          <p:cNvPr id="4" name="テキスト ボックス 3"/>
          <p:cNvSpPr txBox="1"/>
          <p:nvPr/>
        </p:nvSpPr>
        <p:spPr>
          <a:xfrm>
            <a:off x="1547664" y="1628800"/>
            <a:ext cx="6912768" cy="4401205"/>
          </a:xfrm>
          <a:prstGeom prst="rect">
            <a:avLst/>
          </a:prstGeom>
          <a:noFill/>
        </p:spPr>
        <p:txBody>
          <a:bodyPr wrap="square" rtlCol="0">
            <a:spAutoFit/>
          </a:bodyPr>
          <a:lstStyle/>
          <a:p>
            <a:r>
              <a:rPr lang="ja-JP" altLang="en-US" sz="2000" dirty="0" smtClean="0"/>
              <a:t>・講習時間は３時間　土曜日１５時</a:t>
            </a:r>
            <a:r>
              <a:rPr lang="en-US" altLang="ja-JP" sz="2000" dirty="0" smtClean="0"/>
              <a:t>〜</a:t>
            </a:r>
            <a:r>
              <a:rPr lang="ja-JP" altLang="en-US" sz="2000" dirty="0" smtClean="0"/>
              <a:t>１８時</a:t>
            </a:r>
            <a:endParaRPr lang="en-US" altLang="ja-JP" sz="2000" dirty="0" smtClean="0"/>
          </a:p>
          <a:p>
            <a:endParaRPr lang="en-US" altLang="ja-JP" sz="2000" dirty="0"/>
          </a:p>
          <a:p>
            <a:r>
              <a:rPr lang="ja-JP" altLang="en-US" sz="2000" dirty="0" smtClean="0"/>
              <a:t>・実施時期　９月、１１月、１月、３月</a:t>
            </a:r>
            <a:endParaRPr lang="en-US" altLang="ja-JP" sz="2000" dirty="0" smtClean="0"/>
          </a:p>
          <a:p>
            <a:endParaRPr kumimoji="1" lang="en-US" altLang="ja-JP" sz="2000" dirty="0"/>
          </a:p>
          <a:p>
            <a:r>
              <a:rPr lang="ja-JP" altLang="en-US" sz="2000" dirty="0" smtClean="0"/>
              <a:t>・研修認定薬剤師の単位も申請する予定（２単位）</a:t>
            </a:r>
            <a:endParaRPr lang="en-US" altLang="ja-JP" sz="2000" dirty="0" smtClean="0"/>
          </a:p>
          <a:p>
            <a:endParaRPr lang="en-US" altLang="ja-JP" sz="2000" dirty="0"/>
          </a:p>
          <a:p>
            <a:r>
              <a:rPr lang="ja-JP" altLang="en-US" sz="2000" dirty="0"/>
              <a:t>・全国で有名な講師を招聘する</a:t>
            </a:r>
            <a:r>
              <a:rPr lang="ja-JP" altLang="en-US" sz="2000" dirty="0" smtClean="0"/>
              <a:t>予定</a:t>
            </a:r>
            <a:endParaRPr lang="en-US" altLang="ja-JP" sz="2000" dirty="0" smtClean="0"/>
          </a:p>
          <a:p>
            <a:endParaRPr kumimoji="1" lang="en-US" altLang="ja-JP" sz="2000" dirty="0"/>
          </a:p>
          <a:p>
            <a:r>
              <a:rPr lang="ja-JP" altLang="en-US" sz="2000" dirty="0" smtClean="0"/>
              <a:t>・講義プラス実践（ディスカッション、ロープレ実施）</a:t>
            </a:r>
            <a:endParaRPr lang="en-US" altLang="ja-JP" sz="2000" dirty="0" smtClean="0"/>
          </a:p>
          <a:p>
            <a:endParaRPr kumimoji="1" lang="en-US" altLang="ja-JP" sz="2000" dirty="0"/>
          </a:p>
          <a:p>
            <a:r>
              <a:rPr lang="ja-JP" altLang="en-US" sz="2000" dirty="0" smtClean="0"/>
              <a:t>・具体的な事例でどのような話をするか。すぐ実践できる内容</a:t>
            </a:r>
            <a:endParaRPr lang="en-US" altLang="ja-JP" sz="2000" dirty="0" smtClean="0"/>
          </a:p>
          <a:p>
            <a:endParaRPr lang="en-US" altLang="ja-JP" sz="2000" dirty="0"/>
          </a:p>
          <a:p>
            <a:r>
              <a:rPr lang="ja-JP" altLang="en-US" sz="2000" dirty="0" smtClean="0"/>
              <a:t>・参加することで知識が身につく内容</a:t>
            </a:r>
            <a:endParaRPr lang="en-US" altLang="ja-JP" sz="2000" dirty="0" smtClean="0"/>
          </a:p>
          <a:p>
            <a:endParaRPr kumimoji="1" lang="ja-JP" altLang="en-US" sz="2000" dirty="0"/>
          </a:p>
        </p:txBody>
      </p:sp>
    </p:spTree>
    <p:extLst>
      <p:ext uri="{BB962C8B-B14F-4D97-AF65-F5344CB8AC3E}">
        <p14:creationId xmlns:p14="http://schemas.microsoft.com/office/powerpoint/2010/main" val="1884684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85800"/>
            <a:ext cx="6552728"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8904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p:cNvGraphicFramePr>
            <a:graphicFrameLocks/>
          </p:cNvGraphicFramePr>
          <p:nvPr>
            <p:extLst>
              <p:ext uri="{D42A27DB-BD31-4B8C-83A1-F6EECF244321}">
                <p14:modId xmlns:p14="http://schemas.microsoft.com/office/powerpoint/2010/main" val="3250089298"/>
              </p:ext>
            </p:extLst>
          </p:nvPr>
        </p:nvGraphicFramePr>
        <p:xfrm>
          <a:off x="755576" y="548680"/>
          <a:ext cx="7488832" cy="54726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765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3773666456"/>
              </p:ext>
            </p:extLst>
          </p:nvPr>
        </p:nvGraphicFramePr>
        <p:xfrm>
          <a:off x="611560" y="620688"/>
          <a:ext cx="7848872" cy="56886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8861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１，２がいいえの方はその理由</a:t>
            </a:r>
            <a:r>
              <a:rPr lang="ja-JP" altLang="en-US" dirty="0" smtClean="0"/>
              <a:t>を</a:t>
            </a:r>
            <a:r>
              <a:rPr lang="en-US" altLang="ja-JP" dirty="0" smtClean="0"/>
              <a:t/>
            </a:r>
            <a:br>
              <a:rPr lang="en-US" altLang="ja-JP" dirty="0" smtClean="0"/>
            </a:br>
            <a:r>
              <a:rPr lang="ja-JP" altLang="en-US" dirty="0" smtClean="0"/>
              <a:t>お聞かせ</a:t>
            </a:r>
            <a:r>
              <a:rPr lang="ja-JP" altLang="en-US" dirty="0"/>
              <a:t>下さい</a:t>
            </a:r>
            <a:endParaRPr kumimoji="1" lang="ja-JP" altLang="en-US" dirty="0"/>
          </a:p>
        </p:txBody>
      </p:sp>
      <p:sp>
        <p:nvSpPr>
          <p:cNvPr id="4" name="スライド番号プレースホルダー 3"/>
          <p:cNvSpPr>
            <a:spLocks noGrp="1"/>
          </p:cNvSpPr>
          <p:nvPr>
            <p:ph type="sldNum" sz="quarter" idx="12"/>
          </p:nvPr>
        </p:nvSpPr>
        <p:spPr/>
        <p:txBody>
          <a:bodyPr/>
          <a:lstStyle/>
          <a:p>
            <a:fld id="{E9B57936-92EF-4126-AE48-1D9D36D15E98}" type="slidenum">
              <a:rPr lang="ja-JP" altLang="en-US" smtClean="0"/>
              <a:pPr/>
              <a:t>5</a:t>
            </a:fld>
            <a:endParaRPr lang="ja-JP" altLang="en-US"/>
          </a:p>
        </p:txBody>
      </p:sp>
      <p:sp>
        <p:nvSpPr>
          <p:cNvPr id="7" name="正方形/長方形 6"/>
          <p:cNvSpPr/>
          <p:nvPr/>
        </p:nvSpPr>
        <p:spPr>
          <a:xfrm>
            <a:off x="539552" y="1628800"/>
            <a:ext cx="7542584" cy="3693319"/>
          </a:xfrm>
          <a:prstGeom prst="rect">
            <a:avLst/>
          </a:prstGeom>
        </p:spPr>
        <p:txBody>
          <a:bodyPr wrap="square">
            <a:spAutoFit/>
          </a:bodyPr>
          <a:lstStyle/>
          <a:p>
            <a:pPr marL="285750" indent="-285750">
              <a:buFont typeface="Arial" panose="020B0604020202020204" pitchFamily="34" charset="0"/>
              <a:buChar char="•"/>
            </a:pPr>
            <a:r>
              <a:rPr lang="ja-JP" altLang="ja-JP" dirty="0"/>
              <a:t>単位が不足しているから</a:t>
            </a:r>
            <a:r>
              <a:rPr lang="ja-JP" altLang="ja-JP" dirty="0" smtClean="0"/>
              <a:t>。</a:t>
            </a:r>
            <a:endParaRPr lang="ja-JP" altLang="ja-JP" dirty="0"/>
          </a:p>
          <a:p>
            <a:pPr marL="285750" indent="-285750">
              <a:buFont typeface="Arial" panose="020B0604020202020204" pitchFamily="34" charset="0"/>
              <a:buChar char="•"/>
            </a:pPr>
            <a:r>
              <a:rPr lang="ja-JP" altLang="ja-JP" dirty="0" smtClean="0"/>
              <a:t>検討中</a:t>
            </a:r>
            <a:endParaRPr lang="ja-JP" altLang="ja-JP" dirty="0"/>
          </a:p>
          <a:p>
            <a:pPr marL="285750" indent="-285750">
              <a:buFont typeface="Arial" panose="020B0604020202020204" pitchFamily="34" charset="0"/>
              <a:buChar char="•"/>
            </a:pPr>
            <a:r>
              <a:rPr lang="ja-JP" altLang="ja-JP" dirty="0"/>
              <a:t>経験年数が足りていない。</a:t>
            </a:r>
          </a:p>
          <a:p>
            <a:pPr marL="285750" indent="-285750">
              <a:buFont typeface="Arial" panose="020B0604020202020204" pitchFamily="34" charset="0"/>
              <a:buChar char="•"/>
            </a:pPr>
            <a:r>
              <a:rPr lang="ja-JP" altLang="ja-JP" dirty="0"/>
              <a:t>調剤報酬改定に伴い日常業務が煩雑になり時間が取れないと思う。</a:t>
            </a:r>
          </a:p>
          <a:p>
            <a:pPr marL="285750" indent="-285750">
              <a:buFont typeface="Arial" panose="020B0604020202020204" pitchFamily="34" charset="0"/>
              <a:buChar char="•"/>
            </a:pPr>
            <a:r>
              <a:rPr lang="ja-JP" altLang="ja-JP" dirty="0"/>
              <a:t>土曜日は仕事があるため、参加が難しい。</a:t>
            </a:r>
          </a:p>
          <a:p>
            <a:pPr marL="285750" indent="-285750">
              <a:buFont typeface="Arial" panose="020B0604020202020204" pitchFamily="34" charset="0"/>
              <a:buChar char="•"/>
            </a:pPr>
            <a:r>
              <a:rPr lang="ja-JP" altLang="ja-JP" dirty="0"/>
              <a:t>時間がないため参加が難しい。</a:t>
            </a:r>
          </a:p>
          <a:p>
            <a:pPr marL="285750" indent="-285750">
              <a:buFont typeface="Arial" panose="020B0604020202020204" pitchFamily="34" charset="0"/>
              <a:buChar char="•"/>
            </a:pPr>
            <a:r>
              <a:rPr lang="ja-JP" altLang="ja-JP" dirty="0"/>
              <a:t>土曜日</a:t>
            </a:r>
            <a:r>
              <a:rPr lang="en-US" altLang="ja-JP" dirty="0"/>
              <a:t>15</a:t>
            </a:r>
            <a:r>
              <a:rPr lang="ja-JP" altLang="ja-JP" dirty="0"/>
              <a:t>時からの参加が無理なので。</a:t>
            </a:r>
          </a:p>
          <a:p>
            <a:pPr marL="285750" indent="-285750">
              <a:buFont typeface="Arial" panose="020B0604020202020204" pitchFamily="34" charset="0"/>
              <a:buChar char="•"/>
            </a:pPr>
            <a:r>
              <a:rPr lang="ja-JP" altLang="ja-JP" dirty="0"/>
              <a:t>予定が合わない。子供がまだ小さいので</a:t>
            </a:r>
            <a:r>
              <a:rPr lang="ja-JP" altLang="ja-JP" dirty="0" smtClean="0"/>
              <a:t>。</a:t>
            </a:r>
            <a:endParaRPr lang="ja-JP" altLang="ja-JP" dirty="0"/>
          </a:p>
          <a:p>
            <a:pPr marL="285750" indent="-285750">
              <a:buFont typeface="Arial" panose="020B0604020202020204" pitchFamily="34" charset="0"/>
              <a:buChar char="•"/>
            </a:pPr>
            <a:r>
              <a:rPr lang="en-US" altLang="ja-JP" dirty="0" smtClean="0"/>
              <a:t>LCDE</a:t>
            </a:r>
            <a:endParaRPr lang="ja-JP" altLang="ja-JP" dirty="0"/>
          </a:p>
          <a:p>
            <a:pPr marL="285750" indent="-285750">
              <a:buFont typeface="Arial" panose="020B0604020202020204" pitchFamily="34" charset="0"/>
              <a:buChar char="•"/>
            </a:pPr>
            <a:r>
              <a:rPr lang="ja-JP" altLang="ja-JP" dirty="0"/>
              <a:t>維持にお金がかかるようなら考える</a:t>
            </a:r>
            <a:r>
              <a:rPr lang="ja-JP" altLang="ja-JP" dirty="0" smtClean="0"/>
              <a:t>。</a:t>
            </a:r>
            <a:endParaRPr lang="ja-JP" altLang="ja-JP" dirty="0"/>
          </a:p>
          <a:p>
            <a:pPr marL="285750" indent="-285750">
              <a:buFont typeface="Arial" panose="020B0604020202020204" pitchFamily="34" charset="0"/>
              <a:buChar char="•"/>
            </a:pPr>
            <a:r>
              <a:rPr lang="ja-JP" altLang="ja-JP" dirty="0"/>
              <a:t>合格するのに今の知識では難しそうだ</a:t>
            </a:r>
            <a:r>
              <a:rPr lang="ja-JP" altLang="ja-JP" dirty="0" smtClean="0"/>
              <a:t>から</a:t>
            </a:r>
            <a:endParaRPr lang="ja-JP" altLang="ja-JP" dirty="0"/>
          </a:p>
          <a:p>
            <a:pPr marL="285750" indent="-285750">
              <a:buFont typeface="Arial" panose="020B0604020202020204" pitchFamily="34" charset="0"/>
              <a:buChar char="•"/>
            </a:pPr>
            <a:r>
              <a:rPr lang="en-US" altLang="ja-JP" dirty="0"/>
              <a:t>9</a:t>
            </a:r>
            <a:r>
              <a:rPr lang="ja-JP" altLang="ja-JP" dirty="0"/>
              <a:t>月の受験日が都合が合わないので、来年受験</a:t>
            </a:r>
            <a:r>
              <a:rPr lang="ja-JP" altLang="ja-JP" dirty="0" smtClean="0"/>
              <a:t>したい</a:t>
            </a:r>
            <a:r>
              <a:rPr lang="en-US" altLang="ja-JP" dirty="0"/>
              <a:t> </a:t>
            </a:r>
            <a:endParaRPr lang="ja-JP" altLang="ja-JP" dirty="0"/>
          </a:p>
          <a:p>
            <a:pPr marL="285750" indent="-285750">
              <a:buFont typeface="Arial" panose="020B0604020202020204" pitchFamily="34" charset="0"/>
              <a:buChar char="•"/>
            </a:pPr>
            <a:r>
              <a:rPr lang="ja-JP" altLang="ja-JP" dirty="0"/>
              <a:t>時間が難しいかも</a:t>
            </a:r>
          </a:p>
        </p:txBody>
      </p:sp>
      <p:sp>
        <p:nvSpPr>
          <p:cNvPr id="3" name="テキスト ボックス 2"/>
          <p:cNvSpPr txBox="1"/>
          <p:nvPr/>
        </p:nvSpPr>
        <p:spPr>
          <a:xfrm>
            <a:off x="1475656" y="5589240"/>
            <a:ext cx="5760640" cy="954107"/>
          </a:xfrm>
          <a:prstGeom prst="rect">
            <a:avLst/>
          </a:prstGeom>
          <a:noFill/>
        </p:spPr>
        <p:txBody>
          <a:bodyPr wrap="square" rtlCol="0">
            <a:spAutoFit/>
          </a:bodyPr>
          <a:lstStyle/>
          <a:p>
            <a:r>
              <a:rPr kumimoji="1" lang="ja-JP" altLang="en-US" sz="2800" dirty="0" smtClean="0">
                <a:solidFill>
                  <a:srgbClr val="FF6600"/>
                </a:solidFill>
              </a:rPr>
              <a:t>参加したいが時間が合わない</a:t>
            </a:r>
            <a:endParaRPr kumimoji="1" lang="en-US" altLang="ja-JP" sz="2800" dirty="0" smtClean="0">
              <a:solidFill>
                <a:srgbClr val="FF6600"/>
              </a:solidFill>
            </a:endParaRPr>
          </a:p>
          <a:p>
            <a:r>
              <a:rPr lang="ja-JP" altLang="en-US" sz="2800" dirty="0" smtClean="0">
                <a:solidFill>
                  <a:srgbClr val="FF6600"/>
                </a:solidFill>
              </a:rPr>
              <a:t>受験したいが条件を満たしてない</a:t>
            </a:r>
            <a:endParaRPr kumimoji="1" lang="ja-JP" altLang="en-US" sz="2800" dirty="0">
              <a:solidFill>
                <a:srgbClr val="FF6600"/>
              </a:solidFill>
            </a:endParaRPr>
          </a:p>
        </p:txBody>
      </p:sp>
    </p:spTree>
    <p:extLst>
      <p:ext uri="{BB962C8B-B14F-4D97-AF65-F5344CB8AC3E}">
        <p14:creationId xmlns:p14="http://schemas.microsoft.com/office/powerpoint/2010/main" val="86741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t>糖尿病療養指導士になるには？</a:t>
            </a:r>
            <a:endParaRPr kumimoji="1" lang="ja-JP" altLang="en-US" dirty="0"/>
          </a:p>
        </p:txBody>
      </p:sp>
      <p:sp>
        <p:nvSpPr>
          <p:cNvPr id="3" name="正方形/長方形 2"/>
          <p:cNvSpPr/>
          <p:nvPr/>
        </p:nvSpPr>
        <p:spPr>
          <a:xfrm>
            <a:off x="611560" y="1412776"/>
            <a:ext cx="8136904" cy="5355313"/>
          </a:xfrm>
          <a:prstGeom prst="rect">
            <a:avLst/>
          </a:prstGeom>
        </p:spPr>
        <p:txBody>
          <a:bodyPr wrap="square">
            <a:spAutoFit/>
          </a:bodyPr>
          <a:lstStyle/>
          <a:p>
            <a:r>
              <a:rPr lang="ja-JP" altLang="en-US" b="1" dirty="0"/>
              <a:t>１</a:t>
            </a:r>
            <a:r>
              <a:rPr lang="en-US" altLang="ja-JP" b="1" dirty="0"/>
              <a:t>.</a:t>
            </a:r>
            <a:r>
              <a:rPr lang="ja-JP" altLang="en-US" b="1" dirty="0"/>
              <a:t>受験資格の確認</a:t>
            </a:r>
          </a:p>
          <a:p>
            <a:r>
              <a:rPr lang="ja-JP" altLang="en-US" dirty="0"/>
              <a:t>以下の全ての項目を満たしていることが必要です。</a:t>
            </a:r>
          </a:p>
          <a:p>
            <a:r>
              <a:rPr lang="ja-JP" altLang="en-US" dirty="0"/>
              <a:t>医師，歯科医師，</a:t>
            </a:r>
            <a:r>
              <a:rPr lang="ja-JP" altLang="en-US" dirty="0">
                <a:solidFill>
                  <a:srgbClr val="FF6600"/>
                </a:solidFill>
              </a:rPr>
              <a:t>薬剤師</a:t>
            </a:r>
            <a:r>
              <a:rPr lang="ja-JP" altLang="en-US" dirty="0"/>
              <a:t>，看護師，准看護師，保健師，栄養士，管理栄養士，臨床検査技師，理学療法士，歯科衛生士，臨床心理士など</a:t>
            </a:r>
            <a:r>
              <a:rPr lang="ja-JP" altLang="en-US" dirty="0">
                <a:solidFill>
                  <a:srgbClr val="FF6600"/>
                </a:solidFill>
              </a:rPr>
              <a:t>医療職として</a:t>
            </a:r>
            <a:r>
              <a:rPr lang="en-US" altLang="ja-JP" dirty="0">
                <a:solidFill>
                  <a:srgbClr val="FF6600"/>
                </a:solidFill>
              </a:rPr>
              <a:t>3</a:t>
            </a:r>
            <a:r>
              <a:rPr lang="ja-JP" altLang="en-US" dirty="0">
                <a:solidFill>
                  <a:srgbClr val="FF6600"/>
                </a:solidFill>
              </a:rPr>
              <a:t>年以上</a:t>
            </a:r>
            <a:r>
              <a:rPr lang="ja-JP" altLang="en-US" dirty="0"/>
              <a:t>の者。</a:t>
            </a:r>
          </a:p>
          <a:p>
            <a:r>
              <a:rPr lang="ja-JP" altLang="en-US" dirty="0">
                <a:solidFill>
                  <a:srgbClr val="FF6600"/>
                </a:solidFill>
              </a:rPr>
              <a:t>糖尿病患者教育者としての経験が</a:t>
            </a:r>
            <a:r>
              <a:rPr lang="en-US" altLang="ja-JP" dirty="0">
                <a:solidFill>
                  <a:srgbClr val="FF6600"/>
                </a:solidFill>
              </a:rPr>
              <a:t>1</a:t>
            </a:r>
            <a:r>
              <a:rPr lang="ja-JP" altLang="en-US" dirty="0">
                <a:solidFill>
                  <a:srgbClr val="FF6600"/>
                </a:solidFill>
              </a:rPr>
              <a:t>年以上</a:t>
            </a:r>
            <a:r>
              <a:rPr lang="ja-JP" altLang="en-US" dirty="0"/>
              <a:t>の者。</a:t>
            </a:r>
          </a:p>
          <a:p>
            <a:r>
              <a:rPr lang="ja-JP" altLang="en-US" dirty="0">
                <a:solidFill>
                  <a:srgbClr val="FF6600"/>
                </a:solidFill>
              </a:rPr>
              <a:t>（公社）日本糖尿病協会会員</a:t>
            </a:r>
            <a:r>
              <a:rPr lang="ja-JP" altLang="en-US" dirty="0"/>
              <a:t>である者。</a:t>
            </a:r>
          </a:p>
          <a:p>
            <a:r>
              <a:rPr lang="ja-JP" altLang="en-US" dirty="0"/>
              <a:t>糖尿病関連講演会等の単位取得者が</a:t>
            </a:r>
            <a:r>
              <a:rPr lang="ja-JP" altLang="en-US" dirty="0">
                <a:solidFill>
                  <a:srgbClr val="FF6600"/>
                </a:solidFill>
              </a:rPr>
              <a:t>過去</a:t>
            </a:r>
            <a:r>
              <a:rPr lang="en-US" altLang="ja-JP" dirty="0">
                <a:solidFill>
                  <a:srgbClr val="FF6600"/>
                </a:solidFill>
              </a:rPr>
              <a:t>3</a:t>
            </a:r>
            <a:r>
              <a:rPr lang="ja-JP" altLang="en-US" dirty="0">
                <a:solidFill>
                  <a:srgbClr val="FF6600"/>
                </a:solidFill>
              </a:rPr>
              <a:t>年間で</a:t>
            </a:r>
            <a:r>
              <a:rPr lang="en-US" altLang="ja-JP" dirty="0">
                <a:solidFill>
                  <a:srgbClr val="FF6600"/>
                </a:solidFill>
              </a:rPr>
              <a:t>10</a:t>
            </a:r>
            <a:r>
              <a:rPr lang="ja-JP" altLang="en-US" dirty="0" smtClean="0">
                <a:solidFill>
                  <a:srgbClr val="FF6600"/>
                </a:solidFill>
              </a:rPr>
              <a:t>単位以上</a:t>
            </a:r>
            <a:r>
              <a:rPr lang="ja-JP" altLang="en-US" dirty="0"/>
              <a:t>の者</a:t>
            </a:r>
            <a:r>
              <a:rPr lang="ja-JP" altLang="en-US" dirty="0" smtClean="0"/>
              <a:t>。</a:t>
            </a:r>
            <a:endParaRPr lang="en-US" altLang="ja-JP" dirty="0" smtClean="0"/>
          </a:p>
          <a:p>
            <a:r>
              <a:rPr lang="ja-JP" altLang="en-US" dirty="0" smtClean="0"/>
              <a:t>取得</a:t>
            </a:r>
            <a:r>
              <a:rPr lang="ja-JP" altLang="en-US" dirty="0"/>
              <a:t>単位が</a:t>
            </a:r>
            <a:r>
              <a:rPr lang="en-US" altLang="ja-JP" dirty="0"/>
              <a:t>5</a:t>
            </a:r>
            <a:r>
              <a:rPr lang="ja-JP" altLang="en-US" dirty="0"/>
              <a:t>単位以上</a:t>
            </a:r>
            <a:r>
              <a:rPr lang="en-US" altLang="ja-JP" dirty="0"/>
              <a:t>10</a:t>
            </a:r>
            <a:r>
              <a:rPr lang="ja-JP" altLang="en-US" dirty="0"/>
              <a:t>単位未満でも受験可能（別途料金が発生します</a:t>
            </a:r>
            <a:r>
              <a:rPr lang="ja-JP" altLang="en-US" dirty="0" smtClean="0"/>
              <a:t>）</a:t>
            </a:r>
            <a:endParaRPr lang="en-US" altLang="ja-JP" dirty="0"/>
          </a:p>
          <a:p>
            <a:endParaRPr lang="en-US" altLang="ja-JP" dirty="0" smtClean="0"/>
          </a:p>
          <a:p>
            <a:r>
              <a:rPr lang="ja-JP" altLang="en-US" dirty="0" smtClean="0"/>
              <a:t>２</a:t>
            </a:r>
            <a:r>
              <a:rPr lang="en-US" altLang="ja-JP" dirty="0" smtClean="0"/>
              <a:t>.</a:t>
            </a:r>
            <a:r>
              <a:rPr lang="ja-JP" altLang="en-US" dirty="0" smtClean="0"/>
              <a:t>必要書類</a:t>
            </a:r>
            <a:r>
              <a:rPr lang="en-US" altLang="ja-JP" dirty="0" smtClean="0"/>
              <a:t>       </a:t>
            </a:r>
            <a:r>
              <a:rPr lang="ja-JP" altLang="en-US" dirty="0" smtClean="0"/>
              <a:t>（</a:t>
            </a:r>
            <a:r>
              <a:rPr lang="ja-JP" altLang="en-US" dirty="0"/>
              <a:t>締め切りは４月下旬）（平成</a:t>
            </a:r>
            <a:r>
              <a:rPr lang="en-US" altLang="ja-JP" dirty="0"/>
              <a:t>28</a:t>
            </a:r>
            <a:r>
              <a:rPr lang="ja-JP" altLang="en-US" dirty="0"/>
              <a:t>年度は</a:t>
            </a:r>
            <a:r>
              <a:rPr lang="en-US" altLang="ja-JP" dirty="0"/>
              <a:t>4</a:t>
            </a:r>
            <a:r>
              <a:rPr lang="ja-JP" altLang="en-US" dirty="0"/>
              <a:t>月</a:t>
            </a:r>
            <a:r>
              <a:rPr lang="en-US" altLang="ja-JP" dirty="0"/>
              <a:t>15</a:t>
            </a:r>
            <a:r>
              <a:rPr lang="ja-JP" altLang="en-US" dirty="0"/>
              <a:t>日）</a:t>
            </a:r>
          </a:p>
          <a:p>
            <a:r>
              <a:rPr lang="en-US" altLang="ja-JP" dirty="0"/>
              <a:t>① </a:t>
            </a:r>
            <a:r>
              <a:rPr lang="ja-JP" altLang="en-US" dirty="0"/>
              <a:t>筑後糖尿病療養指導士研修会受講申込書</a:t>
            </a:r>
          </a:p>
          <a:p>
            <a:r>
              <a:rPr lang="en-US" altLang="ja-JP" dirty="0"/>
              <a:t>② </a:t>
            </a:r>
            <a:r>
              <a:rPr lang="ja-JP" altLang="en-US" dirty="0">
                <a:solidFill>
                  <a:srgbClr val="FF6600"/>
                </a:solidFill>
              </a:rPr>
              <a:t>施設長の推薦書</a:t>
            </a:r>
          </a:p>
          <a:p>
            <a:r>
              <a:rPr lang="en-US" altLang="ja-JP" dirty="0"/>
              <a:t>③ </a:t>
            </a:r>
            <a:r>
              <a:rPr lang="ja-JP" altLang="en-US" dirty="0"/>
              <a:t>糖尿病関連講習会等の</a:t>
            </a:r>
            <a:r>
              <a:rPr lang="ja-JP" altLang="en-US" dirty="0">
                <a:solidFill>
                  <a:srgbClr val="FF6600"/>
                </a:solidFill>
              </a:rPr>
              <a:t>受講一覧表</a:t>
            </a:r>
            <a:r>
              <a:rPr lang="ja-JP" altLang="en-US" dirty="0"/>
              <a:t>（単位票添付）</a:t>
            </a:r>
          </a:p>
          <a:p>
            <a:r>
              <a:rPr lang="en-US" altLang="ja-JP" dirty="0"/>
              <a:t>④ </a:t>
            </a:r>
            <a:r>
              <a:rPr lang="ja-JP" altLang="en-US" dirty="0"/>
              <a:t>返信用封筒</a:t>
            </a:r>
            <a:r>
              <a:rPr lang="en-US" altLang="ja-JP" dirty="0"/>
              <a:t>1</a:t>
            </a:r>
            <a:r>
              <a:rPr lang="ja-JP" altLang="en-US" dirty="0" smtClean="0"/>
              <a:t>枚</a:t>
            </a:r>
            <a:endParaRPr lang="en-US" altLang="ja-JP" dirty="0" smtClean="0"/>
          </a:p>
          <a:p>
            <a:endParaRPr lang="en-US" altLang="ja-JP" dirty="0"/>
          </a:p>
          <a:p>
            <a:r>
              <a:rPr lang="ja-JP" altLang="en-US" b="1" dirty="0" smtClean="0"/>
              <a:t>３</a:t>
            </a:r>
            <a:r>
              <a:rPr lang="en-US" altLang="ja-JP" b="1" dirty="0" smtClean="0"/>
              <a:t>.</a:t>
            </a:r>
            <a:r>
              <a:rPr lang="ja-JP" altLang="en-US" b="1" dirty="0"/>
              <a:t>研修会受講</a:t>
            </a:r>
          </a:p>
          <a:p>
            <a:r>
              <a:rPr lang="ja-JP" altLang="en-US" dirty="0"/>
              <a:t>受験のための研修会は，</a:t>
            </a:r>
            <a:r>
              <a:rPr lang="en-US" altLang="ja-JP" dirty="0"/>
              <a:t>1</a:t>
            </a:r>
            <a:r>
              <a:rPr lang="ja-JP" altLang="en-US" dirty="0"/>
              <a:t>回</a:t>
            </a:r>
            <a:r>
              <a:rPr lang="en-US" altLang="ja-JP" dirty="0"/>
              <a:t>/</a:t>
            </a:r>
            <a:r>
              <a:rPr lang="ja-JP" altLang="en-US" dirty="0"/>
              <a:t>年（</a:t>
            </a:r>
            <a:r>
              <a:rPr lang="en-US" altLang="ja-JP" dirty="0"/>
              <a:t>6</a:t>
            </a:r>
            <a:r>
              <a:rPr lang="ja-JP" altLang="en-US" dirty="0"/>
              <a:t>月～</a:t>
            </a:r>
            <a:r>
              <a:rPr lang="en-US" altLang="ja-JP" dirty="0"/>
              <a:t>8</a:t>
            </a:r>
            <a:r>
              <a:rPr lang="ja-JP" altLang="en-US" dirty="0"/>
              <a:t>月，</a:t>
            </a:r>
            <a:r>
              <a:rPr lang="en-US" altLang="ja-JP" dirty="0">
                <a:solidFill>
                  <a:srgbClr val="FF6600"/>
                </a:solidFill>
              </a:rPr>
              <a:t>4</a:t>
            </a:r>
            <a:r>
              <a:rPr lang="ja-JP" altLang="en-US" dirty="0">
                <a:solidFill>
                  <a:srgbClr val="FF6600"/>
                </a:solidFill>
              </a:rPr>
              <a:t>日間の全カリキュラムを受講</a:t>
            </a:r>
            <a:r>
              <a:rPr lang="ja-JP" altLang="en-US" dirty="0" smtClean="0"/>
              <a:t>）</a:t>
            </a:r>
            <a:endParaRPr lang="en-US" altLang="ja-JP" dirty="0" smtClean="0"/>
          </a:p>
          <a:p>
            <a:r>
              <a:rPr lang="ja-JP" altLang="en-US" dirty="0" smtClean="0"/>
              <a:t>平成</a:t>
            </a:r>
            <a:r>
              <a:rPr lang="en-US" altLang="ja-JP" dirty="0"/>
              <a:t>28</a:t>
            </a:r>
            <a:r>
              <a:rPr lang="ja-JP" altLang="en-US" dirty="0"/>
              <a:t>年度は，</a:t>
            </a:r>
            <a:r>
              <a:rPr lang="en-US" altLang="ja-JP" dirty="0"/>
              <a:t>6/12</a:t>
            </a:r>
            <a:r>
              <a:rPr lang="ja-JP" altLang="en-US" dirty="0"/>
              <a:t>，</a:t>
            </a:r>
            <a:r>
              <a:rPr lang="en-US" altLang="ja-JP" dirty="0"/>
              <a:t>6/26</a:t>
            </a:r>
            <a:r>
              <a:rPr lang="ja-JP" altLang="en-US" dirty="0"/>
              <a:t>，</a:t>
            </a:r>
            <a:r>
              <a:rPr lang="en-US" altLang="ja-JP" dirty="0"/>
              <a:t>7/10</a:t>
            </a:r>
            <a:r>
              <a:rPr lang="ja-JP" altLang="en-US" dirty="0"/>
              <a:t>，</a:t>
            </a:r>
            <a:r>
              <a:rPr lang="en-US" altLang="ja-JP" dirty="0"/>
              <a:t>7/</a:t>
            </a:r>
            <a:r>
              <a:rPr lang="en-US" altLang="ja-JP" dirty="0" smtClean="0"/>
              <a:t>31</a:t>
            </a:r>
            <a:r>
              <a:rPr lang="ja-JP" altLang="en-US" dirty="0" smtClean="0"/>
              <a:t>　　試験日：平成</a:t>
            </a:r>
            <a:r>
              <a:rPr lang="en-US" altLang="ja-JP" dirty="0"/>
              <a:t>28</a:t>
            </a:r>
            <a:r>
              <a:rPr lang="ja-JP" altLang="en-US" dirty="0"/>
              <a:t>年度は</a:t>
            </a:r>
            <a:r>
              <a:rPr lang="en-US" altLang="ja-JP" dirty="0"/>
              <a:t>9</a:t>
            </a:r>
            <a:r>
              <a:rPr lang="ja-JP" altLang="en-US" dirty="0"/>
              <a:t>月</a:t>
            </a:r>
            <a:r>
              <a:rPr lang="en-US" altLang="ja-JP" dirty="0"/>
              <a:t>4</a:t>
            </a:r>
            <a:r>
              <a:rPr lang="ja-JP" altLang="en-US" dirty="0" smtClean="0"/>
              <a:t>日</a:t>
            </a:r>
            <a:endParaRPr lang="en-US" altLang="ja-JP" dirty="0" smtClean="0"/>
          </a:p>
          <a:p>
            <a:r>
              <a:rPr lang="en-US" altLang="ja-JP" dirty="0"/>
              <a:t>http://</a:t>
            </a:r>
            <a:r>
              <a:rPr lang="en-US" altLang="ja-JP" dirty="0" err="1"/>
              <a:t>lcde-chisaga.jp</a:t>
            </a:r>
            <a:r>
              <a:rPr lang="en-US" altLang="ja-JP" dirty="0" smtClean="0"/>
              <a:t>/</a:t>
            </a:r>
            <a:endParaRPr lang="ja-JP" altLang="en-US" dirty="0"/>
          </a:p>
        </p:txBody>
      </p:sp>
    </p:spTree>
    <p:extLst>
      <p:ext uri="{BB962C8B-B14F-4D97-AF65-F5344CB8AC3E}">
        <p14:creationId xmlns:p14="http://schemas.microsoft.com/office/powerpoint/2010/main" val="3781680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107504" y="172532"/>
            <a:ext cx="8136384" cy="698739"/>
          </a:xfrm>
        </p:spPr>
        <p:txBody>
          <a:bodyPr/>
          <a:lstStyle/>
          <a:p>
            <a:r>
              <a:rPr lang="ja-JP" altLang="en-US" sz="2400" dirty="0" smtClean="0"/>
              <a:t>難易度について教えて下さい</a:t>
            </a:r>
            <a:endParaRPr kumimoji="1" lang="ja-JP" altLang="en-US" sz="2400" dirty="0"/>
          </a:p>
        </p:txBody>
      </p:sp>
      <p:graphicFrame>
        <p:nvGraphicFramePr>
          <p:cNvPr id="4" name="グラフ 3"/>
          <p:cNvGraphicFramePr>
            <a:graphicFrameLocks/>
          </p:cNvGraphicFramePr>
          <p:nvPr>
            <p:extLst>
              <p:ext uri="{D42A27DB-BD31-4B8C-83A1-F6EECF244321}">
                <p14:modId xmlns:p14="http://schemas.microsoft.com/office/powerpoint/2010/main" val="2868186802"/>
              </p:ext>
            </p:extLst>
          </p:nvPr>
        </p:nvGraphicFramePr>
        <p:xfrm>
          <a:off x="251520" y="1268760"/>
          <a:ext cx="8640960"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37773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9B57936-92EF-4126-AE48-1D9D36D15E98}" type="slidenum">
              <a:rPr lang="ja-JP" altLang="en-US" smtClean="0"/>
              <a:pPr/>
              <a:t>8</a:t>
            </a:fld>
            <a:endParaRPr lang="ja-JP" altLang="en-US"/>
          </a:p>
        </p:txBody>
      </p:sp>
      <p:sp>
        <p:nvSpPr>
          <p:cNvPr id="5" name="タイトル 7"/>
          <p:cNvSpPr>
            <a:spLocks noGrp="1"/>
          </p:cNvSpPr>
          <p:nvPr>
            <p:ph type="title"/>
          </p:nvPr>
        </p:nvSpPr>
        <p:spPr/>
        <p:txBody>
          <a:bodyPr/>
          <a:lstStyle/>
          <a:p>
            <a:r>
              <a:rPr kumimoji="1" lang="ja-JP" altLang="en-US" sz="2400" dirty="0" smtClean="0"/>
              <a:t>理解度について教えて下さい</a:t>
            </a:r>
            <a:endParaRPr kumimoji="1" lang="ja-JP" altLang="en-US" sz="2400" dirty="0"/>
          </a:p>
        </p:txBody>
      </p:sp>
      <p:graphicFrame>
        <p:nvGraphicFramePr>
          <p:cNvPr id="6" name="グラフ 5"/>
          <p:cNvGraphicFramePr>
            <a:graphicFrameLocks/>
          </p:cNvGraphicFramePr>
          <p:nvPr>
            <p:extLst>
              <p:ext uri="{D42A27DB-BD31-4B8C-83A1-F6EECF244321}">
                <p14:modId xmlns:p14="http://schemas.microsoft.com/office/powerpoint/2010/main" val="330192751"/>
              </p:ext>
            </p:extLst>
          </p:nvPr>
        </p:nvGraphicFramePr>
        <p:xfrm>
          <a:off x="251520" y="1268760"/>
          <a:ext cx="8640960"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2215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E9B57936-92EF-4126-AE48-1D9D36D15E98}" type="slidenum">
              <a:rPr lang="ja-JP" altLang="en-US" smtClean="0"/>
              <a:pPr/>
              <a:t>9</a:t>
            </a:fld>
            <a:endParaRPr lang="ja-JP" altLang="en-US"/>
          </a:p>
        </p:txBody>
      </p:sp>
      <p:sp>
        <p:nvSpPr>
          <p:cNvPr id="6" name="タイトル 7"/>
          <p:cNvSpPr>
            <a:spLocks noGrp="1"/>
          </p:cNvSpPr>
          <p:nvPr>
            <p:ph type="title"/>
          </p:nvPr>
        </p:nvSpPr>
        <p:spPr/>
        <p:txBody>
          <a:bodyPr/>
          <a:lstStyle/>
          <a:p>
            <a:r>
              <a:rPr lang="ja-JP" altLang="en-US" sz="2400" dirty="0"/>
              <a:t>勉強会</a:t>
            </a:r>
            <a:r>
              <a:rPr lang="ja-JP" altLang="en-US" sz="2400" dirty="0" smtClean="0"/>
              <a:t>の内容は聞きたい内容ですか？</a:t>
            </a:r>
            <a:endParaRPr kumimoji="1" lang="ja-JP" altLang="en-US" sz="2400" dirty="0"/>
          </a:p>
        </p:txBody>
      </p:sp>
      <p:graphicFrame>
        <p:nvGraphicFramePr>
          <p:cNvPr id="7" name="グラフ 6"/>
          <p:cNvGraphicFramePr>
            <a:graphicFrameLocks/>
          </p:cNvGraphicFramePr>
          <p:nvPr>
            <p:extLst>
              <p:ext uri="{D42A27DB-BD31-4B8C-83A1-F6EECF244321}">
                <p14:modId xmlns:p14="http://schemas.microsoft.com/office/powerpoint/2010/main" val="145299918"/>
              </p:ext>
            </p:extLst>
          </p:nvPr>
        </p:nvGraphicFramePr>
        <p:xfrm>
          <a:off x="251520" y="1268760"/>
          <a:ext cx="8640960"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4165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2690</TotalTime>
  <Words>672</Words>
  <Application>Microsoft Office PowerPoint</Application>
  <PresentationFormat>画面に合わせる (4:3)</PresentationFormat>
  <Paragraphs>98</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Office ​​テーマ</vt:lpstr>
      <vt:lpstr>PowerPoint プレゼンテーション</vt:lpstr>
      <vt:lpstr>PowerPoint プレゼンテーション</vt:lpstr>
      <vt:lpstr>PowerPoint プレゼンテーション</vt:lpstr>
      <vt:lpstr>PowerPoint プレゼンテーション</vt:lpstr>
      <vt:lpstr>１，２がいいえの方はその理由を お聞かせ下さい</vt:lpstr>
      <vt:lpstr>糖尿病療養指導士になるには？</vt:lpstr>
      <vt:lpstr>難易度について教えて下さい</vt:lpstr>
      <vt:lpstr>理解度について教えて下さい</vt:lpstr>
      <vt:lpstr>勉強会の内容は聞きたい内容ですか？</vt:lpstr>
      <vt:lpstr>勉強会の情報は新しいですか？</vt:lpstr>
      <vt:lpstr>勉強会の時間は短いですか？長いですか？</vt:lpstr>
      <vt:lpstr>内容は役に立ちますか？</vt:lpstr>
      <vt:lpstr>役に立った事例や今後役に立つだろうと思ったこと</vt:lpstr>
      <vt:lpstr>感想・改善点など</vt:lpstr>
      <vt:lpstr>応用編センカンドシーズンについて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Hoshi　Mitsuhiro</dc:creator>
  <cp:lastModifiedBy>Imamura</cp:lastModifiedBy>
  <cp:revision>9</cp:revision>
  <dcterms:created xsi:type="dcterms:W3CDTF">2016-05-18T10:30:16Z</dcterms:created>
  <dcterms:modified xsi:type="dcterms:W3CDTF">2016-05-27T11:17:41Z</dcterms:modified>
</cp:coreProperties>
</file>