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3.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47"/>
  </p:notesMasterIdLst>
  <p:sldIdLst>
    <p:sldId id="376" r:id="rId2"/>
    <p:sldId id="323" r:id="rId3"/>
    <p:sldId id="322" r:id="rId4"/>
    <p:sldId id="337" r:id="rId5"/>
    <p:sldId id="296" r:id="rId6"/>
    <p:sldId id="297" r:id="rId7"/>
    <p:sldId id="298" r:id="rId8"/>
    <p:sldId id="361" r:id="rId9"/>
    <p:sldId id="371" r:id="rId10"/>
    <p:sldId id="360" r:id="rId11"/>
    <p:sldId id="364" r:id="rId12"/>
    <p:sldId id="299" r:id="rId13"/>
    <p:sldId id="300" r:id="rId14"/>
    <p:sldId id="301" r:id="rId15"/>
    <p:sldId id="302" r:id="rId16"/>
    <p:sldId id="303" r:id="rId17"/>
    <p:sldId id="304" r:id="rId18"/>
    <p:sldId id="338" r:id="rId19"/>
    <p:sldId id="275" r:id="rId20"/>
    <p:sldId id="313" r:id="rId21"/>
    <p:sldId id="366" r:id="rId22"/>
    <p:sldId id="342" r:id="rId23"/>
    <p:sldId id="367" r:id="rId24"/>
    <p:sldId id="368" r:id="rId25"/>
    <p:sldId id="314" r:id="rId26"/>
    <p:sldId id="343" r:id="rId27"/>
    <p:sldId id="362" r:id="rId28"/>
    <p:sldId id="274" r:id="rId29"/>
    <p:sldId id="315" r:id="rId30"/>
    <p:sldId id="316" r:id="rId31"/>
    <p:sldId id="317" r:id="rId32"/>
    <p:sldId id="318" r:id="rId33"/>
    <p:sldId id="319" r:id="rId34"/>
    <p:sldId id="363" r:id="rId35"/>
    <p:sldId id="344" r:id="rId36"/>
    <p:sldId id="352" r:id="rId37"/>
    <p:sldId id="374" r:id="rId38"/>
    <p:sldId id="348" r:id="rId39"/>
    <p:sldId id="353" r:id="rId40"/>
    <p:sldId id="354" r:id="rId41"/>
    <p:sldId id="355" r:id="rId42"/>
    <p:sldId id="365" r:id="rId43"/>
    <p:sldId id="356" r:id="rId44"/>
    <p:sldId id="375" r:id="rId45"/>
    <p:sldId id="340" r:id="rId46"/>
  </p:sldIdLst>
  <p:sldSz cx="9144000" cy="6858000" type="screen4x3"/>
  <p:notesSz cx="6888163" cy="10020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95" autoAdjust="0"/>
    <p:restoredTop sz="68030" autoAdjust="0"/>
  </p:normalViewPr>
  <p:slideViewPr>
    <p:cSldViewPr snapToGrid="0">
      <p:cViewPr varScale="1">
        <p:scale>
          <a:sx n="72" d="100"/>
          <a:sy n="72" d="100"/>
        </p:scale>
        <p:origin x="1548" y="56"/>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ata10.xml.rels><?xml version="1.0" encoding="UTF-8" standalone="yes"?>
<Relationships xmlns="http://schemas.openxmlformats.org/package/2006/relationships"><Relationship Id="rId1" Type="http://schemas.openxmlformats.org/officeDocument/2006/relationships/image" Target="../media/image19.png"/></Relationships>
</file>

<file path=ppt/diagrams/_rels/data11.xml.rels><?xml version="1.0" encoding="UTF-8" standalone="yes"?>
<Relationships xmlns="http://schemas.openxmlformats.org/package/2006/relationships"><Relationship Id="rId1" Type="http://schemas.openxmlformats.org/officeDocument/2006/relationships/image" Target="../media/image21.jpeg"/></Relationships>
</file>

<file path=ppt/diagrams/_rels/data12.xml.rels><?xml version="1.0" encoding="UTF-8" standalone="yes"?>
<Relationships xmlns="http://schemas.openxmlformats.org/package/2006/relationships"><Relationship Id="rId1" Type="http://schemas.openxmlformats.org/officeDocument/2006/relationships/image" Target="../media/image23.jpeg"/></Relationships>
</file>

<file path=ppt/diagrams/_rels/data13.xml.rels><?xml version="1.0" encoding="UTF-8" standalone="yes"?>
<Relationships xmlns="http://schemas.openxmlformats.org/package/2006/relationships"><Relationship Id="rId1" Type="http://schemas.openxmlformats.org/officeDocument/2006/relationships/image" Target="../media/image25.jpeg"/></Relationships>
</file>

<file path=ppt/diagrams/_rels/data14.xml.rels><?xml version="1.0" encoding="UTF-8" standalone="yes"?>
<Relationships xmlns="http://schemas.openxmlformats.org/package/2006/relationships"><Relationship Id="rId1" Type="http://schemas.openxmlformats.org/officeDocument/2006/relationships/image" Target="../media/image26.jpeg"/></Relationships>
</file>

<file path=ppt/diagrams/_rels/data15.xml.rels><?xml version="1.0" encoding="UTF-8" standalone="yes"?>
<Relationships xmlns="http://schemas.openxmlformats.org/package/2006/relationships"><Relationship Id="rId1" Type="http://schemas.openxmlformats.org/officeDocument/2006/relationships/image" Target="../media/image28.jpeg"/></Relationships>
</file>

<file path=ppt/diagrams/_rels/data16.xml.rels><?xml version="1.0" encoding="UTF-8" standalone="yes"?>
<Relationships xmlns="http://schemas.openxmlformats.org/package/2006/relationships"><Relationship Id="rId1" Type="http://schemas.openxmlformats.org/officeDocument/2006/relationships/image" Target="../media/image30.png"/></Relationships>
</file>

<file path=ppt/diagrams/_rels/data18.xml.rels><?xml version="1.0" encoding="UTF-8" standalone="yes"?>
<Relationships xmlns="http://schemas.openxmlformats.org/package/2006/relationships"><Relationship Id="rId1" Type="http://schemas.openxmlformats.org/officeDocument/2006/relationships/image" Target="../media/image31.png"/></Relationships>
</file>

<file path=ppt/diagrams/_rels/data2.xml.rels><?xml version="1.0" encoding="UTF-8" standalone="yes"?>
<Relationships xmlns="http://schemas.openxmlformats.org/package/2006/relationships"><Relationship Id="rId1" Type="http://schemas.openxmlformats.org/officeDocument/2006/relationships/image" Target="../media/image12.png"/></Relationships>
</file>

<file path=ppt/diagrams/_rels/data20.xml.rels><?xml version="1.0" encoding="UTF-8" standalone="yes"?>
<Relationships xmlns="http://schemas.openxmlformats.org/package/2006/relationships"><Relationship Id="rId1" Type="http://schemas.openxmlformats.org/officeDocument/2006/relationships/image" Target="../media/image32.png"/></Relationships>
</file>

<file path=ppt/diagrams/_rels/data21.xml.rels><?xml version="1.0" encoding="UTF-8" standalone="yes"?>
<Relationships xmlns="http://schemas.openxmlformats.org/package/2006/relationships"><Relationship Id="rId1" Type="http://schemas.openxmlformats.org/officeDocument/2006/relationships/image" Target="../media/image33.png"/></Relationships>
</file>

<file path=ppt/diagrams/_rels/data22.xml.rels><?xml version="1.0" encoding="UTF-8" standalone="yes"?>
<Relationships xmlns="http://schemas.openxmlformats.org/package/2006/relationships"><Relationship Id="rId1" Type="http://schemas.openxmlformats.org/officeDocument/2006/relationships/image" Target="../media/image34.png"/></Relationships>
</file>

<file path=ppt/diagrams/_rels/data23.xml.rels><?xml version="1.0" encoding="UTF-8" standalone="yes"?>
<Relationships xmlns="http://schemas.openxmlformats.org/package/2006/relationships"><Relationship Id="rId1" Type="http://schemas.openxmlformats.org/officeDocument/2006/relationships/image" Target="../media/image35.png"/></Relationships>
</file>

<file path=ppt/diagrams/_rels/data24.xml.rels><?xml version="1.0" encoding="UTF-8" standalone="yes"?>
<Relationships xmlns="http://schemas.openxmlformats.org/package/2006/relationships"><Relationship Id="rId1" Type="http://schemas.openxmlformats.org/officeDocument/2006/relationships/image" Target="../media/image36.png"/></Relationships>
</file>

<file path=ppt/diagrams/_rels/data25.xml.rels><?xml version="1.0" encoding="UTF-8" standalone="yes"?>
<Relationships xmlns="http://schemas.openxmlformats.org/package/2006/relationships"><Relationship Id="rId1" Type="http://schemas.openxmlformats.org/officeDocument/2006/relationships/image" Target="../media/image37.png"/></Relationships>
</file>

<file path=ppt/diagrams/_rels/data27.xml.rels><?xml version="1.0" encoding="UTF-8" standalone="yes"?>
<Relationships xmlns="http://schemas.openxmlformats.org/package/2006/relationships"><Relationship Id="rId1" Type="http://schemas.openxmlformats.org/officeDocument/2006/relationships/image" Target="../media/image31.png"/></Relationships>
</file>

<file path=ppt/diagrams/_rels/data4.xml.rels><?xml version="1.0" encoding="UTF-8" standalone="yes"?>
<Relationships xmlns="http://schemas.openxmlformats.org/package/2006/relationships"><Relationship Id="rId1" Type="http://schemas.openxmlformats.org/officeDocument/2006/relationships/image" Target="../media/image13.png"/></Relationships>
</file>

<file path=ppt/diagrams/_rels/data5.xml.rels><?xml version="1.0" encoding="UTF-8" standalone="yes"?>
<Relationships xmlns="http://schemas.openxmlformats.org/package/2006/relationships"><Relationship Id="rId1" Type="http://schemas.openxmlformats.org/officeDocument/2006/relationships/image" Target="../media/image15.png"/></Relationships>
</file>

<file path=ppt/diagrams/_rels/data7.xml.rels><?xml version="1.0" encoding="UTF-8" standalone="yes"?>
<Relationships xmlns="http://schemas.openxmlformats.org/package/2006/relationships"><Relationship Id="rId1" Type="http://schemas.openxmlformats.org/officeDocument/2006/relationships/image" Target="../media/image16.png"/></Relationships>
</file>

<file path=ppt/diagrams/_rels/data8.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25.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26.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28.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20.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25.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27.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5.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nchor="ctr"/>
        <a:lstStyle/>
        <a:p>
          <a:pPr algn="l"/>
          <a:r>
            <a:rPr lang="en-US" altLang="ja-JP" sz="1800" b="1" i="0" u="sng" dirty="0">
              <a:solidFill>
                <a:schemeClr val="tx1"/>
              </a:solidFill>
              <a:latin typeface="HG丸ｺﾞｼｯｸM-PRO" panose="020F0600000000000000" pitchFamily="50" charset="-128"/>
              <a:ea typeface="HG丸ｺﾞｼｯｸM-PRO" panose="020F0600000000000000" pitchFamily="50" charset="-128"/>
            </a:rPr>
            <a:t>1.</a:t>
          </a:r>
          <a:r>
            <a:rPr lang="ja-JP" sz="1800" b="1" u="sng" dirty="0">
              <a:solidFill>
                <a:schemeClr val="tx1"/>
              </a:solidFill>
              <a:latin typeface="HG丸ｺﾞｼｯｸM-PRO" panose="020F0600000000000000" pitchFamily="50" charset="-128"/>
              <a:ea typeface="HG丸ｺﾞｼｯｸM-PRO" panose="020F0600000000000000" pitchFamily="50" charset="-128"/>
            </a:rPr>
            <a:t>薬の準備</a:t>
          </a:r>
          <a:r>
            <a:rPr lang="ja-JP" altLang="en-US" sz="1800" b="1" u="sng" dirty="0">
              <a:solidFill>
                <a:schemeClr val="tx1"/>
              </a:solidFill>
              <a:latin typeface="HG丸ｺﾞｼｯｸM-PRO" panose="020F0600000000000000" pitchFamily="50" charset="-128"/>
              <a:ea typeface="HG丸ｺﾞｼｯｸM-PRO" panose="020F0600000000000000" pitchFamily="50" charset="-128"/>
            </a:rPr>
            <a:t>③</a:t>
          </a:r>
          <a:endParaRPr lang="en-US" altLang="ja-JP" sz="1800" b="1" u="sng" dirty="0">
            <a:solidFill>
              <a:schemeClr val="tx1"/>
            </a:solidFill>
            <a:latin typeface="HG丸ｺﾞｼｯｸM-PRO" panose="020F0600000000000000" pitchFamily="50" charset="-128"/>
            <a:ea typeface="HG丸ｺﾞｼｯｸM-PRO" panose="020F0600000000000000" pitchFamily="50" charset="-128"/>
          </a:endParaRPr>
        </a:p>
        <a:p>
          <a:pPr algn="l"/>
          <a:r>
            <a:rPr lang="ja-JP" altLang="en-US" sz="1800" b="1" dirty="0">
              <a:solidFill>
                <a:schemeClr val="tx1"/>
              </a:solidFill>
              <a:latin typeface="HG丸ｺﾞｼｯｸM-PRO" panose="020F0600000000000000" pitchFamily="50" charset="-128"/>
              <a:ea typeface="HG丸ｺﾞｼｯｸM-PRO" panose="020F0600000000000000" pitchFamily="50" charset="-128"/>
            </a:rPr>
            <a:t>・カプセルをセットし、</a:t>
          </a:r>
          <a:endParaRPr lang="en-US" altLang="ja-JP" sz="1800" b="1" dirty="0">
            <a:solidFill>
              <a:schemeClr val="tx1"/>
            </a:solidFill>
            <a:latin typeface="HG丸ｺﾞｼｯｸM-PRO" panose="020F0600000000000000" pitchFamily="50" charset="-128"/>
            <a:ea typeface="HG丸ｺﾞｼｯｸM-PRO" panose="020F0600000000000000" pitchFamily="50" charset="-128"/>
          </a:endParaRPr>
        </a:p>
        <a:p>
          <a:pPr algn="l"/>
          <a:r>
            <a:rPr lang="ja-JP" altLang="en-US" sz="1800" b="1" dirty="0">
              <a:solidFill>
                <a:schemeClr val="tx1"/>
              </a:solidFill>
              <a:latin typeface="HG丸ｺﾞｼｯｸM-PRO" panose="020F0600000000000000" pitchFamily="50" charset="-128"/>
              <a:ea typeface="HG丸ｺﾞｼｯｸM-PRO" panose="020F0600000000000000" pitchFamily="50" charset="-128"/>
            </a:rPr>
            <a:t>　吸入口をカチッと音がするまで閉めます。</a:t>
          </a:r>
          <a:endParaRPr lang="en-US" altLang="ja-JP" sz="1800" b="1" i="0" dirty="0">
            <a:solidFill>
              <a:schemeClr val="tx1"/>
            </a:solidFill>
            <a:latin typeface="HG丸ｺﾞｼｯｸM-PRO" panose="020F0600000000000000" pitchFamily="50" charset="-128"/>
            <a:ea typeface="HG丸ｺﾞｼｯｸM-PRO" panose="020F0600000000000000" pitchFamily="50" charset="-128"/>
          </a:endParaRPr>
        </a:p>
      </dgm:t>
    </dgm:pt>
    <dgm:pt modelId="{D0147153-E66F-4C10-BE1A-EFE90B0E0C13}" type="parTrans" cxnId="{679F4C0A-5B54-40A6-AA8B-C32677675BA8}">
      <dgm:prSet/>
      <dgm:spPr/>
      <dgm:t>
        <a:bodyPr/>
        <a:lstStyle/>
        <a:p>
          <a:endParaRPr kumimoji="1" lang="ja-JP" altLang="en-US" sz="1800"/>
        </a:p>
      </dgm:t>
    </dgm:pt>
    <dgm:pt modelId="{80B79F48-1ECA-485F-9717-FD5AEED64570}" type="sibTrans" cxnId="{679F4C0A-5B54-40A6-AA8B-C32677675BA8}">
      <dgm:prSet/>
      <dgm:spPr/>
      <dgm:t>
        <a:bodyPr/>
        <a:lstStyle/>
        <a:p>
          <a:endParaRPr kumimoji="1" lang="ja-JP" altLang="en-US" sz="1800"/>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dgm:spPr/>
    </dgm:pt>
    <dgm:pt modelId="{265BD42A-F8D8-426A-87A4-D24946DBD062}" type="pres">
      <dgm:prSet presAssocID="{57FC1938-2C93-49F5-B95E-3F639BA054F6}" presName="img" presStyleLbl="fgImgPlace1" presStyleIdx="0" presStyleCnt="1" custScaleY="115359" custLinFactNeighborX="-4217" custLinFactNeighborY="-555"/>
      <dgm:spPr>
        <a:blipFill rotWithShape="1">
          <a:blip xmlns:r="http://schemas.openxmlformats.org/officeDocument/2006/relationships" r:embed="rId1"/>
          <a:stretch>
            <a:fillRect/>
          </a:stretch>
        </a:blipFill>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A3892350-E847-4E2D-8717-956DE9454E15}" type="presOf" srcId="{57FC1938-2C93-49F5-B95E-3F639BA054F6}" destId="{E3D7EA18-342D-44F4-8DE1-B515D08D9A22}" srcOrd="1" destOrd="0" presId="urn:microsoft.com/office/officeart/2005/8/layout/vList4"/>
    <dgm:cxn modelId="{D87EF696-E589-4CA0-B9D1-7C42D195C796}" type="presOf" srcId="{ABD5B252-9CA4-4A00-A894-B37509D289A0}" destId="{09CB5A01-564F-492E-BEE5-7AA257B72611}" srcOrd="0" destOrd="0" presId="urn:microsoft.com/office/officeart/2005/8/layout/vList4"/>
    <dgm:cxn modelId="{E65994C5-E7AB-455C-A0F2-7CD201AC5663}" type="presOf" srcId="{57FC1938-2C93-49F5-B95E-3F639BA054F6}" destId="{FF756A00-6680-4E15-9013-27CDA4319118}" srcOrd="0" destOrd="0" presId="urn:microsoft.com/office/officeart/2005/8/layout/vList4"/>
    <dgm:cxn modelId="{337E32FF-DDD5-4871-ACA6-4CAF9F8ECA82}" type="presParOf" srcId="{09CB5A01-564F-492E-BEE5-7AA257B72611}" destId="{02F45EB1-FCE1-4B1C-AE43-72F6EFA4613B}" srcOrd="0" destOrd="0" presId="urn:microsoft.com/office/officeart/2005/8/layout/vList4"/>
    <dgm:cxn modelId="{062EB006-73BC-498B-823F-28FEEE38FFCA}" type="presParOf" srcId="{02F45EB1-FCE1-4B1C-AE43-72F6EFA4613B}" destId="{FF756A00-6680-4E15-9013-27CDA4319118}" srcOrd="0" destOrd="0" presId="urn:microsoft.com/office/officeart/2005/8/layout/vList4"/>
    <dgm:cxn modelId="{D11CC334-7DB2-47F1-B198-1F4F9DD7837F}" type="presParOf" srcId="{02F45EB1-FCE1-4B1C-AE43-72F6EFA4613B}" destId="{265BD42A-F8D8-426A-87A4-D24946DBD062}" srcOrd="1" destOrd="0" presId="urn:microsoft.com/office/officeart/2005/8/layout/vList4"/>
    <dgm:cxn modelId="{369758DD-C93E-4211-96B1-F99C2B2D549A}"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lstStyle/>
        <a:p>
          <a:pPr algn="l"/>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　　・のどと口の中に薬剤が残らないように、口ゆすぎと、</a:t>
          </a:r>
          <a:endParaRPr lang="en-US" altLang="ja-JP" sz="2000" b="1" i="0" u="none" dirty="0">
            <a:solidFill>
              <a:schemeClr val="tx1"/>
            </a:solidFill>
            <a:latin typeface="HG丸ｺﾞｼｯｸM-PRO" panose="020F0600000000000000" pitchFamily="50" charset="-128"/>
            <a:ea typeface="HG丸ｺﾞｼｯｸM-PRO" panose="020F0600000000000000" pitchFamily="50" charset="-128"/>
          </a:endParaRPr>
        </a:p>
        <a:p>
          <a:pPr algn="l"/>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　　　ガラガラのうがいを</a:t>
          </a:r>
          <a:r>
            <a:rPr lang="en-US" altLang="ja-JP" sz="2000" b="1" i="0" u="none" dirty="0">
              <a:solidFill>
                <a:schemeClr val="tx1"/>
              </a:solidFill>
              <a:latin typeface="HG丸ｺﾞｼｯｸM-PRO" panose="020F0600000000000000" pitchFamily="50" charset="-128"/>
              <a:ea typeface="HG丸ｺﾞｼｯｸM-PRO" panose="020F0600000000000000" pitchFamily="50" charset="-128"/>
            </a:rPr>
            <a:t>3</a:t>
          </a:r>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回程度行ってください。</a:t>
          </a:r>
          <a:endParaRPr lang="en-US" altLang="ja-JP" sz="2000" b="1" i="0" u="none" dirty="0">
            <a:solidFill>
              <a:schemeClr val="tx1"/>
            </a:solidFill>
            <a:latin typeface="HG丸ｺﾞｼｯｸM-PRO" panose="020F0600000000000000" pitchFamily="50" charset="-128"/>
            <a:ea typeface="HG丸ｺﾞｼｯｸM-PRO" panose="020F0600000000000000" pitchFamily="50" charset="-128"/>
          </a:endParaRPr>
        </a:p>
      </dgm:t>
    </dgm:pt>
    <dgm:pt modelId="{D0147153-E66F-4C10-BE1A-EFE90B0E0C13}" type="parTrans" cxnId="{679F4C0A-5B54-40A6-AA8B-C32677675BA8}">
      <dgm:prSet/>
      <dgm:spPr/>
      <dgm:t>
        <a:bodyPr/>
        <a:lstStyle/>
        <a:p>
          <a:endParaRPr kumimoji="1" lang="ja-JP" altLang="en-US"/>
        </a:p>
      </dgm:t>
    </dgm:pt>
    <dgm:pt modelId="{80B79F48-1ECA-485F-9717-FD5AEED64570}" type="sibTrans" cxnId="{679F4C0A-5B54-40A6-AA8B-C32677675BA8}">
      <dgm:prSet/>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Y="-41931" custLinFactNeighborX="98" custLinFactNeighborY="-100000"/>
      <dgm:spPr/>
    </dgm:pt>
    <dgm:pt modelId="{265BD42A-F8D8-426A-87A4-D24946DBD062}" type="pres">
      <dgm:prSet presAssocID="{57FC1938-2C93-49F5-B95E-3F639BA054F6}" presName="img" presStyleLbl="fgImgPlace1" presStyleIdx="0" presStyleCnt="1" custScaleX="142965" custScaleY="115359" custLinFactNeighborX="12113" custLinFactNeighborY="416"/>
      <dgm:spPr>
        <a:blipFill rotWithShape="1">
          <a:blip xmlns:r="http://schemas.openxmlformats.org/officeDocument/2006/relationships" r:embed="rId1"/>
          <a:stretch>
            <a:fillRect/>
          </a:stretch>
        </a:blipFill>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579D7992-58BD-416F-A507-914372D68B81}" type="presOf" srcId="{57FC1938-2C93-49F5-B95E-3F639BA054F6}" destId="{E3D7EA18-342D-44F4-8DE1-B515D08D9A22}" srcOrd="1" destOrd="0" presId="urn:microsoft.com/office/officeart/2005/8/layout/vList4"/>
    <dgm:cxn modelId="{E0AD35A0-3120-4DFE-B490-30DCF8A35178}" type="presOf" srcId="{ABD5B252-9CA4-4A00-A894-B37509D289A0}" destId="{09CB5A01-564F-492E-BEE5-7AA257B72611}" srcOrd="0" destOrd="0" presId="urn:microsoft.com/office/officeart/2005/8/layout/vList4"/>
    <dgm:cxn modelId="{F07F8CF4-F8C4-461B-8547-EB17DDC3F288}" type="presOf" srcId="{57FC1938-2C93-49F5-B95E-3F639BA054F6}" destId="{FF756A00-6680-4E15-9013-27CDA4319118}" srcOrd="0" destOrd="0" presId="urn:microsoft.com/office/officeart/2005/8/layout/vList4"/>
    <dgm:cxn modelId="{57A861B7-2422-4AA6-8D94-1F263B6F9225}" type="presParOf" srcId="{09CB5A01-564F-492E-BEE5-7AA257B72611}" destId="{02F45EB1-FCE1-4B1C-AE43-72F6EFA4613B}" srcOrd="0" destOrd="0" presId="urn:microsoft.com/office/officeart/2005/8/layout/vList4"/>
    <dgm:cxn modelId="{E69566F3-7017-4F96-B82B-B1E394BEC1EB}" type="presParOf" srcId="{02F45EB1-FCE1-4B1C-AE43-72F6EFA4613B}" destId="{FF756A00-6680-4E15-9013-27CDA4319118}" srcOrd="0" destOrd="0" presId="urn:microsoft.com/office/officeart/2005/8/layout/vList4"/>
    <dgm:cxn modelId="{13D4262B-D366-497F-8F5E-E524D9759CA2}" type="presParOf" srcId="{02F45EB1-FCE1-4B1C-AE43-72F6EFA4613B}" destId="{265BD42A-F8D8-426A-87A4-D24946DBD062}" srcOrd="1" destOrd="0" presId="urn:microsoft.com/office/officeart/2005/8/layout/vList4"/>
    <dgm:cxn modelId="{1C4B9F43-10B1-40F7-8C03-5F3603DD7B7E}"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nchor="ctr"/>
        <a:lstStyle/>
        <a:p>
          <a:pPr algn="l"/>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　　　　　</a:t>
          </a:r>
          <a:r>
            <a:rPr lang="en-US" altLang="ja-JP" sz="2000" b="1" i="0" u="sng" dirty="0">
              <a:solidFill>
                <a:schemeClr val="tx1"/>
              </a:solidFill>
              <a:latin typeface="HG丸ｺﾞｼｯｸM-PRO" panose="020F0600000000000000" pitchFamily="50" charset="-128"/>
              <a:ea typeface="HG丸ｺﾞｼｯｸM-PRO" panose="020F0600000000000000" pitchFamily="50" charset="-128"/>
            </a:rPr>
            <a:t>1.</a:t>
          </a:r>
          <a:r>
            <a:rPr lang="ja-JP" altLang="en-US" sz="2000" b="1" i="0" u="sng" dirty="0">
              <a:solidFill>
                <a:schemeClr val="tx1"/>
              </a:solidFill>
              <a:latin typeface="HG丸ｺﾞｼｯｸM-PRO" panose="020F0600000000000000" pitchFamily="50" charset="-128"/>
              <a:ea typeface="HG丸ｺﾞｼｯｸM-PRO" panose="020F0600000000000000" pitchFamily="50" charset="-128"/>
            </a:rPr>
            <a:t>カバーを外します</a:t>
          </a:r>
          <a:endParaRPr lang="en-US" altLang="ja-JP" sz="2000" b="1" i="0" u="sng" dirty="0">
            <a:solidFill>
              <a:schemeClr val="tx1"/>
            </a:solidFill>
            <a:latin typeface="HG丸ｺﾞｼｯｸM-PRO" panose="020F0600000000000000" pitchFamily="50" charset="-128"/>
            <a:ea typeface="HG丸ｺﾞｼｯｸM-PRO" panose="020F0600000000000000" pitchFamily="50" charset="-128"/>
          </a:endParaRPr>
        </a:p>
        <a:p>
          <a:pPr algn="l"/>
          <a:r>
            <a:rPr lang="ja-JP" altLang="en-US" sz="1800" b="1" dirty="0">
              <a:solidFill>
                <a:schemeClr val="tx1"/>
              </a:solidFill>
              <a:latin typeface="HG丸ｺﾞｼｯｸM-PRO" panose="020F0600000000000000" pitchFamily="50" charset="-128"/>
              <a:ea typeface="HG丸ｺﾞｼｯｸM-PRO" panose="020F0600000000000000" pitchFamily="50" charset="-128"/>
            </a:rPr>
            <a:t>　　　　　・フタ側を上にしてカバーを外します</a:t>
          </a:r>
          <a:r>
            <a:rPr lang="ja-JP" sz="1100" b="1" dirty="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307000" b="1" u="none" dirty="0">
            <a:solidFill>
              <a:schemeClr val="tx1"/>
            </a:solidFill>
            <a:latin typeface="HG丸ｺﾞｼｯｸM-PRO" panose="020F0600000000000000" pitchFamily="50" charset="-128"/>
            <a:ea typeface="HG丸ｺﾞｼｯｸM-PRO" panose="020F0600000000000000" pitchFamily="50" charset="-128"/>
          </a:endParaRPr>
        </a:p>
      </dgm:t>
    </dgm:pt>
    <dgm:pt modelId="{D0147153-E66F-4C10-BE1A-EFE90B0E0C13}" type="par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dgm:spPr/>
    </dgm:pt>
    <dgm:pt modelId="{265BD42A-F8D8-426A-87A4-D24946DBD062}" type="pres">
      <dgm:prSet presAssocID="{57FC1938-2C93-49F5-B95E-3F639BA054F6}" presName="img" presStyleLbl="fgImgPlace1" presStyleIdx="0" presStyleCnt="1" custScaleX="154486" custScaleY="115359" custLinFactNeighborX="25264" custLinFactNeighborY="152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2B28932D-0922-4790-B795-04DBF88B6EF7}" type="presOf" srcId="{57FC1938-2C93-49F5-B95E-3F639BA054F6}" destId="{E3D7EA18-342D-44F4-8DE1-B515D08D9A22}" srcOrd="1" destOrd="0" presId="urn:microsoft.com/office/officeart/2005/8/layout/vList4"/>
    <dgm:cxn modelId="{18675554-981D-42B6-B11C-CAF9181C7431}" type="presOf" srcId="{57FC1938-2C93-49F5-B95E-3F639BA054F6}" destId="{FF756A00-6680-4E15-9013-27CDA4319118}" srcOrd="0" destOrd="0" presId="urn:microsoft.com/office/officeart/2005/8/layout/vList4"/>
    <dgm:cxn modelId="{CC5E1CA2-5BA9-4264-A876-4745A8417B3D}" type="presOf" srcId="{ABD5B252-9CA4-4A00-A894-B37509D289A0}" destId="{09CB5A01-564F-492E-BEE5-7AA257B72611}" srcOrd="0" destOrd="0" presId="urn:microsoft.com/office/officeart/2005/8/layout/vList4"/>
    <dgm:cxn modelId="{683E2D8C-B8B1-453D-B4FC-DCD408065C4E}" type="presParOf" srcId="{09CB5A01-564F-492E-BEE5-7AA257B72611}" destId="{02F45EB1-FCE1-4B1C-AE43-72F6EFA4613B}" srcOrd="0" destOrd="0" presId="urn:microsoft.com/office/officeart/2005/8/layout/vList4"/>
    <dgm:cxn modelId="{4249B408-B100-44CB-B367-B4D300AA19D9}" type="presParOf" srcId="{02F45EB1-FCE1-4B1C-AE43-72F6EFA4613B}" destId="{FF756A00-6680-4E15-9013-27CDA4319118}" srcOrd="0" destOrd="0" presId="urn:microsoft.com/office/officeart/2005/8/layout/vList4"/>
    <dgm:cxn modelId="{1CD63D4A-E17C-4F75-835C-BCAFA7D3FE28}" type="presParOf" srcId="{02F45EB1-FCE1-4B1C-AE43-72F6EFA4613B}" destId="{265BD42A-F8D8-426A-87A4-D24946DBD062}" srcOrd="1" destOrd="0" presId="urn:microsoft.com/office/officeart/2005/8/layout/vList4"/>
    <dgm:cxn modelId="{DB663C67-1C38-47D5-BC13-DF3AD90518B1}"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nchor="ctr"/>
        <a:lstStyle/>
        <a:p>
          <a:pPr algn="l"/>
          <a:r>
            <a:rPr lang="ja-JP" altLang="en-US" sz="2000" b="1" i="0" u="sng" dirty="0">
              <a:solidFill>
                <a:schemeClr val="tx1"/>
              </a:solidFill>
              <a:latin typeface="HG丸ｺﾞｼｯｸM-PRO" panose="020F0600000000000000" pitchFamily="50" charset="-128"/>
              <a:ea typeface="HG丸ｺﾞｼｯｸM-PRO" panose="020F0600000000000000" pitchFamily="50" charset="-128"/>
            </a:rPr>
            <a:t>　　　</a:t>
          </a:r>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　　</a:t>
          </a:r>
          <a:r>
            <a:rPr lang="en-US" altLang="ja-JP" sz="2000" b="1" i="0" u="sng" dirty="0">
              <a:solidFill>
                <a:schemeClr val="tx1"/>
              </a:solidFill>
              <a:latin typeface="HG丸ｺﾞｼｯｸM-PRO" panose="020F0600000000000000" pitchFamily="50" charset="-128"/>
              <a:ea typeface="HG丸ｺﾞｼｯｸM-PRO" panose="020F0600000000000000" pitchFamily="50" charset="-128"/>
            </a:rPr>
            <a:t>2.</a:t>
          </a:r>
          <a:r>
            <a:rPr lang="ja-JP" altLang="en-US" sz="2000" b="1" i="0" u="sng" dirty="0">
              <a:solidFill>
                <a:schemeClr val="tx1"/>
              </a:solidFill>
              <a:latin typeface="HG丸ｺﾞｼｯｸM-PRO" panose="020F0600000000000000" pitchFamily="50" charset="-128"/>
              <a:ea typeface="HG丸ｺﾞｼｯｸM-PRO" panose="020F0600000000000000" pitchFamily="50" charset="-128"/>
            </a:rPr>
            <a:t>トレーを引き出します</a:t>
          </a:r>
          <a:endParaRPr lang="en-US" altLang="ja-JP" sz="2000" b="1" i="0" u="sng" dirty="0">
            <a:solidFill>
              <a:schemeClr val="tx1"/>
            </a:solidFill>
            <a:latin typeface="HG丸ｺﾞｼｯｸM-PRO" panose="020F0600000000000000" pitchFamily="50" charset="-128"/>
            <a:ea typeface="HG丸ｺﾞｼｯｸM-PRO" panose="020F0600000000000000" pitchFamily="50" charset="-128"/>
          </a:endParaRPr>
        </a:p>
        <a:p>
          <a:pPr algn="l"/>
          <a:r>
            <a:rPr lang="ja-JP" altLang="en-US" sz="1600" b="1" dirty="0">
              <a:solidFill>
                <a:schemeClr val="tx1"/>
              </a:solidFill>
              <a:latin typeface="HG丸ｺﾞｼｯｸM-PRO" panose="020F0600000000000000" pitchFamily="50" charset="-128"/>
              <a:ea typeface="HG丸ｺﾞｼｯｸM-PRO" panose="020F0600000000000000" pitchFamily="50" charset="-128"/>
            </a:rPr>
            <a:t>　　　　　　</a:t>
          </a:r>
          <a:r>
            <a:rPr lang="ja-JP" altLang="en-US" sz="1800" b="1" dirty="0">
              <a:solidFill>
                <a:schemeClr val="tx1"/>
              </a:solidFill>
              <a:latin typeface="HG丸ｺﾞｼｯｸM-PRO" panose="020F0600000000000000" pitchFamily="50" charset="-128"/>
              <a:ea typeface="HG丸ｺﾞｼｯｸM-PRO" panose="020F0600000000000000" pitchFamily="50" charset="-128"/>
            </a:rPr>
            <a:t>・トレーの側面を持って、動かなくなる所まで　　　　　 静かに引き出します。</a:t>
          </a:r>
          <a:endParaRPr kumimoji="1" lang="ja-JP" altLang="en-US" sz="1800" b="1" u="none" dirty="0">
            <a:solidFill>
              <a:schemeClr val="tx1"/>
            </a:solidFill>
            <a:latin typeface="HG丸ｺﾞｼｯｸM-PRO" panose="020F0600000000000000" pitchFamily="50" charset="-128"/>
            <a:ea typeface="HG丸ｺﾞｼｯｸM-PRO" panose="020F0600000000000000" pitchFamily="50" charset="-128"/>
          </a:endParaRPr>
        </a:p>
      </dgm:t>
    </dgm:pt>
    <dgm:pt modelId="{D0147153-E66F-4C10-BE1A-EFE90B0E0C13}" type="par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ScaleX="96134"/>
      <dgm:spPr/>
    </dgm:pt>
    <dgm:pt modelId="{265BD42A-F8D8-426A-87A4-D24946DBD062}" type="pres">
      <dgm:prSet presAssocID="{57FC1938-2C93-49F5-B95E-3F639BA054F6}" presName="img" presStyleLbl="fgImgPlace1" presStyleIdx="0" presStyleCnt="1" custScaleX="153472" custScaleY="115359" custLinFactNeighborX="28007" custLinFactNeighborY="6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A4C3D716-9DE7-42D2-BC85-16661C83A317}" type="presOf" srcId="{ABD5B252-9CA4-4A00-A894-B37509D289A0}" destId="{09CB5A01-564F-492E-BEE5-7AA257B72611}" srcOrd="0" destOrd="0" presId="urn:microsoft.com/office/officeart/2005/8/layout/vList4"/>
    <dgm:cxn modelId="{A2A164A8-A417-4069-B03F-7C9B6AC79AAB}" type="presOf" srcId="{57FC1938-2C93-49F5-B95E-3F639BA054F6}" destId="{FF756A00-6680-4E15-9013-27CDA4319118}" srcOrd="0" destOrd="0" presId="urn:microsoft.com/office/officeart/2005/8/layout/vList4"/>
    <dgm:cxn modelId="{ECA878F1-6E7B-4818-A952-559600487865}" type="presOf" srcId="{57FC1938-2C93-49F5-B95E-3F639BA054F6}" destId="{E3D7EA18-342D-44F4-8DE1-B515D08D9A22}" srcOrd="1" destOrd="0" presId="urn:microsoft.com/office/officeart/2005/8/layout/vList4"/>
    <dgm:cxn modelId="{D4EC86A6-CC90-46A0-AEBE-EC414F89C39C}" type="presParOf" srcId="{09CB5A01-564F-492E-BEE5-7AA257B72611}" destId="{02F45EB1-FCE1-4B1C-AE43-72F6EFA4613B}" srcOrd="0" destOrd="0" presId="urn:microsoft.com/office/officeart/2005/8/layout/vList4"/>
    <dgm:cxn modelId="{07CC349E-5B39-4180-82BE-1678032EB059}" type="presParOf" srcId="{02F45EB1-FCE1-4B1C-AE43-72F6EFA4613B}" destId="{FF756A00-6680-4E15-9013-27CDA4319118}" srcOrd="0" destOrd="0" presId="urn:microsoft.com/office/officeart/2005/8/layout/vList4"/>
    <dgm:cxn modelId="{C3BD424B-313B-4BC2-850B-DBBE4A6F7FEF}" type="presParOf" srcId="{02F45EB1-FCE1-4B1C-AE43-72F6EFA4613B}" destId="{265BD42A-F8D8-426A-87A4-D24946DBD062}" srcOrd="1" destOrd="0" presId="urn:microsoft.com/office/officeart/2005/8/layout/vList4"/>
    <dgm:cxn modelId="{FB6E3B25-4139-4A5D-9D92-F61642785CD8}"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nchor="ctr"/>
        <a:lstStyle/>
        <a:p>
          <a:pPr algn="l"/>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　　　　</a:t>
          </a:r>
          <a:r>
            <a:rPr lang="en-US" altLang="ja-JP" sz="2000" b="1" i="0" u="sng" dirty="0">
              <a:solidFill>
                <a:schemeClr val="tx1"/>
              </a:solidFill>
              <a:latin typeface="HG丸ｺﾞｼｯｸM-PRO" panose="020F0600000000000000" pitchFamily="50" charset="-128"/>
              <a:ea typeface="HG丸ｺﾞｼｯｸM-PRO" panose="020F0600000000000000" pitchFamily="50" charset="-128"/>
            </a:rPr>
            <a:t>3.</a:t>
          </a:r>
          <a:r>
            <a:rPr lang="ja-JP" altLang="en-US" sz="2000" b="1" i="0" u="sng" dirty="0">
              <a:solidFill>
                <a:schemeClr val="tx1"/>
              </a:solidFill>
              <a:latin typeface="HG丸ｺﾞｼｯｸM-PRO" panose="020F0600000000000000" pitchFamily="50" charset="-128"/>
              <a:ea typeface="HG丸ｺﾞｼｯｸM-PRO" panose="020F0600000000000000" pitchFamily="50" charset="-128"/>
            </a:rPr>
            <a:t>トレーを外します</a:t>
          </a:r>
          <a:endParaRPr lang="en-US" altLang="ja-JP" sz="500" b="1" u="sng" dirty="0">
            <a:solidFill>
              <a:schemeClr val="tx1"/>
            </a:solidFill>
            <a:latin typeface="HG丸ｺﾞｼｯｸM-PRO" panose="020F0600000000000000" pitchFamily="50" charset="-128"/>
            <a:ea typeface="HG丸ｺﾞｼｯｸM-PRO" panose="020F0600000000000000" pitchFamily="50" charset="-128"/>
          </a:endParaRPr>
        </a:p>
        <a:p>
          <a:r>
            <a:rPr lang="ja-JP" altLang="en-US" sz="1800" b="1" dirty="0">
              <a:solidFill>
                <a:schemeClr val="tx1"/>
              </a:solidFill>
              <a:latin typeface="HG丸ｺﾞｼｯｸM-PRO" panose="020F0600000000000000" pitchFamily="50" charset="-128"/>
              <a:ea typeface="HG丸ｺﾞｼｯｸM-PRO" panose="020F0600000000000000" pitchFamily="50" charset="-128"/>
            </a:rPr>
            <a:t>　　　　</a:t>
          </a:r>
          <a:r>
            <a:rPr lang="ja-JP" sz="1800" b="1" dirty="0">
              <a:solidFill>
                <a:schemeClr val="tx1"/>
              </a:solidFill>
              <a:latin typeface="HG丸ｺﾞｼｯｸM-PRO" panose="020F0600000000000000" pitchFamily="50" charset="-128"/>
              <a:ea typeface="HG丸ｺﾞｼｯｸM-PRO" panose="020F0600000000000000" pitchFamily="50" charset="-128"/>
            </a:rPr>
            <a:t>・</a:t>
          </a:r>
          <a:r>
            <a:rPr lang="ja-JP" altLang="en-US" sz="1800" b="1" dirty="0">
              <a:solidFill>
                <a:schemeClr val="tx1"/>
              </a:solidFill>
              <a:latin typeface="HG丸ｺﾞｼｯｸM-PRO" panose="020F0600000000000000" pitchFamily="50" charset="-128"/>
              <a:ea typeface="HG丸ｺﾞｼｯｸM-PRO" panose="020F0600000000000000" pitchFamily="50" charset="-128"/>
            </a:rPr>
            <a:t>トレー側面のグリップ</a:t>
          </a:r>
          <a:r>
            <a:rPr lang="ja-JP" altLang="en-US" sz="1400" b="1" dirty="0">
              <a:solidFill>
                <a:schemeClr val="tx1"/>
              </a:solidFill>
              <a:latin typeface="HG丸ｺﾞｼｯｸM-PRO" panose="020F0600000000000000" pitchFamily="50" charset="-128"/>
              <a:ea typeface="HG丸ｺﾞｼｯｸM-PRO" panose="020F0600000000000000" pitchFamily="50" charset="-128"/>
            </a:rPr>
            <a:t>（ｷﾞｻﾞｷﾞｻﾞの部分）</a:t>
          </a:r>
          <a:r>
            <a:rPr lang="ja-JP" altLang="en-US" sz="1800" b="1" dirty="0">
              <a:solidFill>
                <a:schemeClr val="tx1"/>
              </a:solidFill>
              <a:latin typeface="HG丸ｺﾞｼｯｸM-PRO" panose="020F0600000000000000" pitchFamily="50" charset="-128"/>
              <a:ea typeface="HG丸ｺﾞｼｯｸM-PRO" panose="020F0600000000000000" pitchFamily="50" charset="-128"/>
            </a:rPr>
            <a:t>を両側</a:t>
          </a:r>
          <a:endParaRPr lang="en-US" altLang="ja-JP" sz="1800" b="1" dirty="0">
            <a:solidFill>
              <a:schemeClr val="tx1"/>
            </a:solidFill>
            <a:latin typeface="HG丸ｺﾞｼｯｸM-PRO" panose="020F0600000000000000" pitchFamily="50" charset="-128"/>
            <a:ea typeface="HG丸ｺﾞｼｯｸM-PRO" panose="020F0600000000000000" pitchFamily="50" charset="-128"/>
          </a:endParaRPr>
        </a:p>
        <a:p>
          <a:r>
            <a:rPr lang="ja-JP" altLang="en-US" sz="1800" b="1" dirty="0">
              <a:solidFill>
                <a:schemeClr val="tx1"/>
              </a:solidFill>
              <a:latin typeface="HG丸ｺﾞｼｯｸM-PRO" panose="020F0600000000000000" pitchFamily="50" charset="-128"/>
              <a:ea typeface="HG丸ｺﾞｼｯｸM-PRO" panose="020F0600000000000000" pitchFamily="50" charset="-128"/>
            </a:rPr>
            <a:t>　　　　　からつまみながら</a:t>
          </a:r>
          <a:r>
            <a:rPr lang="ja-JP" altLang="en-US" sz="1400" b="1" dirty="0">
              <a:solidFill>
                <a:schemeClr val="tx1"/>
              </a:solidFill>
              <a:latin typeface="HG丸ｺﾞｼｯｸM-PRO" panose="020F0600000000000000" pitchFamily="50" charset="-128"/>
              <a:ea typeface="HG丸ｺﾞｼｯｸM-PRO" panose="020F0600000000000000" pitchFamily="50" charset="-128"/>
            </a:rPr>
            <a:t>（内側に押しながら）</a:t>
          </a:r>
          <a:r>
            <a:rPr lang="ja-JP" altLang="en-US" sz="1800" b="1" dirty="0">
              <a:solidFill>
                <a:schemeClr val="tx1"/>
              </a:solidFill>
              <a:latin typeface="HG丸ｺﾞｼｯｸM-PRO" panose="020F0600000000000000" pitchFamily="50" charset="-128"/>
              <a:ea typeface="HG丸ｺﾞｼｯｸM-PRO" panose="020F0600000000000000" pitchFamily="50" charset="-128"/>
            </a:rPr>
            <a:t>本体から</a:t>
          </a:r>
          <a:endParaRPr lang="en-US" altLang="ja-JP" sz="1800" b="1" dirty="0">
            <a:solidFill>
              <a:schemeClr val="tx1"/>
            </a:solidFill>
            <a:latin typeface="HG丸ｺﾞｼｯｸM-PRO" panose="020F0600000000000000" pitchFamily="50" charset="-128"/>
            <a:ea typeface="HG丸ｺﾞｼｯｸM-PRO" panose="020F0600000000000000" pitchFamily="50" charset="-128"/>
          </a:endParaRPr>
        </a:p>
        <a:p>
          <a:r>
            <a:rPr lang="ja-JP" altLang="en-US" sz="1800" b="1" dirty="0">
              <a:solidFill>
                <a:schemeClr val="tx1"/>
              </a:solidFill>
              <a:latin typeface="HG丸ｺﾞｼｯｸM-PRO" panose="020F0600000000000000" pitchFamily="50" charset="-128"/>
              <a:ea typeface="HG丸ｺﾞｼｯｸM-PRO" panose="020F0600000000000000" pitchFamily="50" charset="-128"/>
            </a:rPr>
            <a:t>　　　　　トレーを外します。</a:t>
          </a:r>
          <a:endParaRPr kumimoji="1" lang="ja-JP" altLang="en-US" sz="400000" b="1" u="none" dirty="0">
            <a:solidFill>
              <a:schemeClr val="tx1"/>
            </a:solidFill>
            <a:latin typeface="HG丸ｺﾞｼｯｸM-PRO" panose="020F0600000000000000" pitchFamily="50" charset="-128"/>
            <a:ea typeface="HG丸ｺﾞｼｯｸM-PRO" panose="020F0600000000000000" pitchFamily="50" charset="-128"/>
          </a:endParaRPr>
        </a:p>
      </dgm:t>
    </dgm:pt>
    <dgm:pt modelId="{D0147153-E66F-4C10-BE1A-EFE90B0E0C13}" type="parTrans" cxnId="{679F4C0A-5B54-40A6-AA8B-C32677675BA8}">
      <dgm:prSet/>
      <dgm:spPr/>
      <dgm:t>
        <a:bodyPr/>
        <a:lstStyle/>
        <a:p>
          <a:endParaRPr kumimoji="1" lang="ja-JP" altLang="en-US"/>
        </a:p>
      </dgm:t>
    </dgm:pt>
    <dgm:pt modelId="{80B79F48-1ECA-485F-9717-FD5AEED64570}" type="sibTrans" cxnId="{679F4C0A-5B54-40A6-AA8B-C32677675BA8}">
      <dgm:prSet/>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Y="-4604"/>
      <dgm:spPr/>
    </dgm:pt>
    <dgm:pt modelId="{265BD42A-F8D8-426A-87A4-D24946DBD062}" type="pres">
      <dgm:prSet presAssocID="{57FC1938-2C93-49F5-B95E-3F639BA054F6}" presName="img" presStyleLbl="fgImgPlace1" presStyleIdx="0" presStyleCnt="1" custScaleX="170308" custScaleY="115359" custLinFactNeighborX="23810" custLinFactNeighborY="309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D812DA0F-0767-4274-9903-4B8B9005E223}" type="presOf" srcId="{57FC1938-2C93-49F5-B95E-3F639BA054F6}" destId="{FF756A00-6680-4E15-9013-27CDA4319118}" srcOrd="0" destOrd="0" presId="urn:microsoft.com/office/officeart/2005/8/layout/vList4"/>
    <dgm:cxn modelId="{D51E5010-4BFC-49FB-B0B7-62E3CBB3AA02}" type="presOf" srcId="{ABD5B252-9CA4-4A00-A894-B37509D289A0}" destId="{09CB5A01-564F-492E-BEE5-7AA257B72611}" srcOrd="0" destOrd="0" presId="urn:microsoft.com/office/officeart/2005/8/layout/vList4"/>
    <dgm:cxn modelId="{F9E13271-6991-4DD2-B5C8-F1EDD9653BC7}" type="presOf" srcId="{57FC1938-2C93-49F5-B95E-3F639BA054F6}" destId="{E3D7EA18-342D-44F4-8DE1-B515D08D9A22}" srcOrd="1" destOrd="0" presId="urn:microsoft.com/office/officeart/2005/8/layout/vList4"/>
    <dgm:cxn modelId="{5BE3B29F-4A06-44D6-83D9-FCA2188FE7A6}" type="presParOf" srcId="{09CB5A01-564F-492E-BEE5-7AA257B72611}" destId="{02F45EB1-FCE1-4B1C-AE43-72F6EFA4613B}" srcOrd="0" destOrd="0" presId="urn:microsoft.com/office/officeart/2005/8/layout/vList4"/>
    <dgm:cxn modelId="{05C0CD95-388D-48E9-9A9C-69C50ED234D4}" type="presParOf" srcId="{02F45EB1-FCE1-4B1C-AE43-72F6EFA4613B}" destId="{FF756A00-6680-4E15-9013-27CDA4319118}" srcOrd="0" destOrd="0" presId="urn:microsoft.com/office/officeart/2005/8/layout/vList4"/>
    <dgm:cxn modelId="{F65C3FB8-9EA2-4D51-B71C-C85AB6D61459}" type="presParOf" srcId="{02F45EB1-FCE1-4B1C-AE43-72F6EFA4613B}" destId="{265BD42A-F8D8-426A-87A4-D24946DBD062}" srcOrd="1" destOrd="0" presId="urn:microsoft.com/office/officeart/2005/8/layout/vList4"/>
    <dgm:cxn modelId="{9F2DDB1D-971D-41FB-BFB8-E412C6547443}"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nchor="ctr"/>
        <a:lstStyle/>
        <a:p>
          <a:pPr algn="l"/>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　　　　</a:t>
          </a:r>
          <a:r>
            <a:rPr lang="en-US" altLang="ja-JP" sz="2000" b="1" i="0" u="sng" dirty="0">
              <a:solidFill>
                <a:schemeClr val="tx1"/>
              </a:solidFill>
              <a:latin typeface="HG丸ｺﾞｼｯｸM-PRO" panose="020F0600000000000000" pitchFamily="50" charset="-128"/>
              <a:ea typeface="HG丸ｺﾞｼｯｸM-PRO" panose="020F0600000000000000" pitchFamily="50" charset="-128"/>
            </a:rPr>
            <a:t>4.</a:t>
          </a:r>
          <a:r>
            <a:rPr lang="ja-JP" altLang="en-US" sz="2000" b="1" i="0" u="sng" dirty="0">
              <a:solidFill>
                <a:schemeClr val="tx1"/>
              </a:solidFill>
              <a:latin typeface="HG丸ｺﾞｼｯｸM-PRO" panose="020F0600000000000000" pitchFamily="50" charset="-128"/>
              <a:ea typeface="HG丸ｺﾞｼｯｸM-PRO" panose="020F0600000000000000" pitchFamily="50" charset="-128"/>
            </a:rPr>
            <a:t>ディスク</a:t>
          </a:r>
          <a:r>
            <a:rPr lang="ja-JP" altLang="en-US" sz="1800" b="1" i="0" u="sng" dirty="0">
              <a:solidFill>
                <a:schemeClr val="tx1"/>
              </a:solidFill>
              <a:latin typeface="HG丸ｺﾞｼｯｸM-PRO" panose="020F0600000000000000" pitchFamily="50" charset="-128"/>
              <a:ea typeface="HG丸ｺﾞｼｯｸM-PRO" panose="020F0600000000000000" pitchFamily="50" charset="-128"/>
            </a:rPr>
            <a:t>（薬）</a:t>
          </a:r>
          <a:r>
            <a:rPr lang="ja-JP" altLang="en-US" sz="2000" b="1" i="0" u="sng" dirty="0">
              <a:solidFill>
                <a:schemeClr val="tx1"/>
              </a:solidFill>
              <a:latin typeface="HG丸ｺﾞｼｯｸM-PRO" panose="020F0600000000000000" pitchFamily="50" charset="-128"/>
              <a:ea typeface="HG丸ｺﾞｼｯｸM-PRO" panose="020F0600000000000000" pitchFamily="50" charset="-128"/>
            </a:rPr>
            <a:t>をのせます</a:t>
          </a:r>
          <a:endParaRPr lang="en-US" altLang="ja-JP" sz="500" b="1" u="sng" dirty="0">
            <a:solidFill>
              <a:schemeClr val="tx1"/>
            </a:solidFill>
            <a:latin typeface="HG丸ｺﾞｼｯｸM-PRO" panose="020F0600000000000000" pitchFamily="50" charset="-128"/>
            <a:ea typeface="HG丸ｺﾞｼｯｸM-PRO" panose="020F0600000000000000" pitchFamily="50" charset="-128"/>
          </a:endParaRPr>
        </a:p>
        <a:p>
          <a:r>
            <a:rPr lang="ja-JP" altLang="en-US" sz="1600" b="1" dirty="0">
              <a:solidFill>
                <a:schemeClr val="tx1"/>
              </a:solidFill>
              <a:latin typeface="HG丸ｺﾞｼｯｸM-PRO" panose="020F0600000000000000" pitchFamily="50" charset="-128"/>
              <a:ea typeface="HG丸ｺﾞｼｯｸM-PRO" panose="020F0600000000000000" pitchFamily="50" charset="-128"/>
            </a:rPr>
            <a:t>　　　　　</a:t>
          </a:r>
          <a:r>
            <a:rPr lang="ja-JP" sz="1600" b="1" dirty="0">
              <a:solidFill>
                <a:schemeClr val="tx1"/>
              </a:solidFill>
              <a:latin typeface="HG丸ｺﾞｼｯｸM-PRO" panose="020F0600000000000000" pitchFamily="50" charset="-128"/>
              <a:ea typeface="HG丸ｺﾞｼｯｸM-PRO" panose="020F0600000000000000" pitchFamily="50" charset="-128"/>
            </a:rPr>
            <a:t>・</a:t>
          </a:r>
          <a:r>
            <a:rPr lang="ja-JP" altLang="en-US" sz="1800" b="1" dirty="0">
              <a:solidFill>
                <a:schemeClr val="tx1"/>
              </a:solidFill>
              <a:latin typeface="HG丸ｺﾞｼｯｸM-PRO" panose="020F0600000000000000" pitchFamily="50" charset="-128"/>
              <a:ea typeface="HG丸ｺﾞｼｯｸM-PRO" panose="020F0600000000000000" pitchFamily="50" charset="-128"/>
            </a:rPr>
            <a:t>トレーの</a:t>
          </a:r>
          <a:r>
            <a:rPr lang="en-US" altLang="ja-JP" sz="1800" b="1" dirty="0">
              <a:solidFill>
                <a:schemeClr val="tx1"/>
              </a:solidFill>
              <a:latin typeface="HG丸ｺﾞｼｯｸM-PRO" panose="020F0600000000000000" pitchFamily="50" charset="-128"/>
              <a:ea typeface="HG丸ｺﾞｼｯｸM-PRO" panose="020F0600000000000000" pitchFamily="50" charset="-128"/>
            </a:rPr>
            <a:t>4</a:t>
          </a:r>
          <a:r>
            <a:rPr lang="ja-JP" altLang="en-US" sz="1800" b="1" dirty="0">
              <a:solidFill>
                <a:schemeClr val="tx1"/>
              </a:solidFill>
              <a:latin typeface="HG丸ｺﾞｼｯｸM-PRO" panose="020F0600000000000000" pitchFamily="50" charset="-128"/>
              <a:ea typeface="HG丸ｺﾞｼｯｸM-PRO" panose="020F0600000000000000" pitchFamily="50" charset="-128"/>
            </a:rPr>
            <a:t>つの穴に、ディスクの凸部分を合わ</a:t>
          </a:r>
          <a:endParaRPr lang="en-US" altLang="ja-JP" sz="1800" b="1" dirty="0">
            <a:solidFill>
              <a:schemeClr val="tx1"/>
            </a:solidFill>
            <a:latin typeface="HG丸ｺﾞｼｯｸM-PRO" panose="020F0600000000000000" pitchFamily="50" charset="-128"/>
            <a:ea typeface="HG丸ｺﾞｼｯｸM-PRO" panose="020F0600000000000000" pitchFamily="50" charset="-128"/>
          </a:endParaRPr>
        </a:p>
        <a:p>
          <a:r>
            <a:rPr lang="ja-JP" altLang="en-US" sz="1800" b="1" dirty="0">
              <a:solidFill>
                <a:schemeClr val="tx1"/>
              </a:solidFill>
              <a:latin typeface="HG丸ｺﾞｼｯｸM-PRO" panose="020F0600000000000000" pitchFamily="50" charset="-128"/>
              <a:ea typeface="HG丸ｺﾞｼｯｸM-PRO" panose="020F0600000000000000" pitchFamily="50" charset="-128"/>
            </a:rPr>
            <a:t>                せてのせます。</a:t>
          </a:r>
          <a:endParaRPr kumimoji="1" lang="ja-JP" altLang="en-US" sz="1800" b="1" u="none" dirty="0">
            <a:solidFill>
              <a:schemeClr val="tx1"/>
            </a:solidFill>
            <a:latin typeface="HG丸ｺﾞｼｯｸM-PRO" panose="020F0600000000000000" pitchFamily="50" charset="-128"/>
            <a:ea typeface="HG丸ｺﾞｼｯｸM-PRO" panose="020F0600000000000000" pitchFamily="50" charset="-128"/>
          </a:endParaRPr>
        </a:p>
      </dgm:t>
    </dgm:pt>
    <dgm:pt modelId="{D0147153-E66F-4C10-BE1A-EFE90B0E0C13}" type="parTrans" cxnId="{679F4C0A-5B54-40A6-AA8B-C32677675BA8}">
      <dgm:prSet/>
      <dgm:spPr/>
      <dgm:t>
        <a:bodyPr/>
        <a:lstStyle/>
        <a:p>
          <a:endParaRPr kumimoji="1" lang="ja-JP" altLang="en-US"/>
        </a:p>
      </dgm:t>
    </dgm:pt>
    <dgm:pt modelId="{80B79F48-1ECA-485F-9717-FD5AEED64570}" type="sibTrans" cxnId="{679F4C0A-5B54-40A6-AA8B-C32677675BA8}">
      <dgm:prSet/>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dgm:spPr/>
    </dgm:pt>
    <dgm:pt modelId="{265BD42A-F8D8-426A-87A4-D24946DBD062}" type="pres">
      <dgm:prSet presAssocID="{57FC1938-2C93-49F5-B95E-3F639BA054F6}" presName="img" presStyleLbl="fgImgPlace1" presStyleIdx="0" presStyleCnt="1" custScaleX="168759" custScaleY="115359" custLinFactNeighborX="22076" custLinFactNeighborY="-15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76592A17-5F8B-4FFC-90E0-F61558C96075}" type="presOf" srcId="{57FC1938-2C93-49F5-B95E-3F639BA054F6}" destId="{E3D7EA18-342D-44F4-8DE1-B515D08D9A22}" srcOrd="1" destOrd="0" presId="urn:microsoft.com/office/officeart/2005/8/layout/vList4"/>
    <dgm:cxn modelId="{3075F56B-92CD-4B7B-9DBB-6F5EAEEAA234}" type="presOf" srcId="{ABD5B252-9CA4-4A00-A894-B37509D289A0}" destId="{09CB5A01-564F-492E-BEE5-7AA257B72611}" srcOrd="0" destOrd="0" presId="urn:microsoft.com/office/officeart/2005/8/layout/vList4"/>
    <dgm:cxn modelId="{F45C0086-CB0D-475D-A38A-798B638E110A}" type="presOf" srcId="{57FC1938-2C93-49F5-B95E-3F639BA054F6}" destId="{FF756A00-6680-4E15-9013-27CDA4319118}" srcOrd="0" destOrd="0" presId="urn:microsoft.com/office/officeart/2005/8/layout/vList4"/>
    <dgm:cxn modelId="{D2B6F98C-7CFC-4943-BCF4-552EBED933F0}" type="presParOf" srcId="{09CB5A01-564F-492E-BEE5-7AA257B72611}" destId="{02F45EB1-FCE1-4B1C-AE43-72F6EFA4613B}" srcOrd="0" destOrd="0" presId="urn:microsoft.com/office/officeart/2005/8/layout/vList4"/>
    <dgm:cxn modelId="{1CB95E1F-FBA5-4A86-A33E-969599BF4964}" type="presParOf" srcId="{02F45EB1-FCE1-4B1C-AE43-72F6EFA4613B}" destId="{FF756A00-6680-4E15-9013-27CDA4319118}" srcOrd="0" destOrd="0" presId="urn:microsoft.com/office/officeart/2005/8/layout/vList4"/>
    <dgm:cxn modelId="{97910C40-2168-43AE-9001-2B1D8ADE29EF}" type="presParOf" srcId="{02F45EB1-FCE1-4B1C-AE43-72F6EFA4613B}" destId="{265BD42A-F8D8-426A-87A4-D24946DBD062}" srcOrd="1" destOrd="0" presId="urn:microsoft.com/office/officeart/2005/8/layout/vList4"/>
    <dgm:cxn modelId="{8059220F-9683-47FA-8DA7-41A39FA7F064}"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nchor="ctr"/>
        <a:lstStyle/>
        <a:p>
          <a:endParaRPr kumimoji="1" lang="en-US" altLang="ja-JP" sz="1200" b="1" u="none">
            <a:solidFill>
              <a:schemeClr val="tx1"/>
            </a:solidFill>
          </a:endParaRPr>
        </a:p>
      </dgm:t>
    </dgm:pt>
    <dgm:pt modelId="{D0147153-E66F-4C10-BE1A-EFE90B0E0C13}" type="parTrans" cxnId="{679F4C0A-5B54-40A6-AA8B-C32677675BA8}">
      <dgm:prSet/>
      <dgm:spPr/>
      <dgm:t>
        <a:bodyPr/>
        <a:lstStyle/>
        <a:p>
          <a:endParaRPr kumimoji="1" lang="ja-JP" altLang="en-US"/>
        </a:p>
      </dgm:t>
    </dgm:pt>
    <dgm:pt modelId="{80B79F48-1ECA-485F-9717-FD5AEED64570}" type="sibTrans" cxnId="{679F4C0A-5B54-40A6-AA8B-C32677675BA8}">
      <dgm:prSet/>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dgm:spPr/>
    </dgm:pt>
    <dgm:pt modelId="{265BD42A-F8D8-426A-87A4-D24946DBD062}" type="pres">
      <dgm:prSet presAssocID="{57FC1938-2C93-49F5-B95E-3F639BA054F6}" presName="img" presStyleLbl="fgImgPlace1" presStyleIdx="0" presStyleCnt="1" custScaleX="174665" custScaleY="115359" custLinFactNeighborX="23766" custLinFactNeighborY="200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39385916-C40E-4FAB-BA53-797788E22A6F}" type="presOf" srcId="{57FC1938-2C93-49F5-B95E-3F639BA054F6}" destId="{FF756A00-6680-4E15-9013-27CDA4319118}" srcOrd="0" destOrd="0" presId="urn:microsoft.com/office/officeart/2005/8/layout/vList4"/>
    <dgm:cxn modelId="{1698524A-0614-46B1-B996-2CCE392E80F4}" type="presOf" srcId="{57FC1938-2C93-49F5-B95E-3F639BA054F6}" destId="{E3D7EA18-342D-44F4-8DE1-B515D08D9A22}" srcOrd="1" destOrd="0" presId="urn:microsoft.com/office/officeart/2005/8/layout/vList4"/>
    <dgm:cxn modelId="{23E01282-765B-4BFC-8231-C6D4E359AD90}" type="presOf" srcId="{ABD5B252-9CA4-4A00-A894-B37509D289A0}" destId="{09CB5A01-564F-492E-BEE5-7AA257B72611}" srcOrd="0" destOrd="0" presId="urn:microsoft.com/office/officeart/2005/8/layout/vList4"/>
    <dgm:cxn modelId="{D7C6FFAE-3831-4505-B950-3B9017D71BE5}" type="presParOf" srcId="{09CB5A01-564F-492E-BEE5-7AA257B72611}" destId="{02F45EB1-FCE1-4B1C-AE43-72F6EFA4613B}" srcOrd="0" destOrd="0" presId="urn:microsoft.com/office/officeart/2005/8/layout/vList4"/>
    <dgm:cxn modelId="{49C473D5-E8D5-4593-8D6C-F9F53EE33B42}" type="presParOf" srcId="{02F45EB1-FCE1-4B1C-AE43-72F6EFA4613B}" destId="{FF756A00-6680-4E15-9013-27CDA4319118}" srcOrd="0" destOrd="0" presId="urn:microsoft.com/office/officeart/2005/8/layout/vList4"/>
    <dgm:cxn modelId="{15F8679D-3662-4130-95EC-A281590A5905}" type="presParOf" srcId="{02F45EB1-FCE1-4B1C-AE43-72F6EFA4613B}" destId="{265BD42A-F8D8-426A-87A4-D24946DBD062}" srcOrd="1" destOrd="0" presId="urn:microsoft.com/office/officeart/2005/8/layout/vList4"/>
    <dgm:cxn modelId="{C38A518D-221B-48AD-9EEB-53AC2C4A5DDF}"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nchor="ctr"/>
        <a:lstStyle/>
        <a:p>
          <a:endParaRPr kumimoji="1" lang="en-US" altLang="ja-JP" sz="100" b="1" dirty="0">
            <a:solidFill>
              <a:schemeClr val="tx1"/>
            </a:solidFill>
          </a:endParaRPr>
        </a:p>
      </dgm:t>
    </dgm:pt>
    <dgm:pt modelId="{D0147153-E66F-4C10-BE1A-EFE90B0E0C13}" type="parTrans" cxnId="{679F4C0A-5B54-40A6-AA8B-C32677675BA8}">
      <dgm:prSet/>
      <dgm:spPr/>
      <dgm:t>
        <a:bodyPr/>
        <a:lstStyle/>
        <a:p>
          <a:endParaRPr kumimoji="1" lang="ja-JP" altLang="en-US"/>
        </a:p>
      </dgm:t>
    </dgm:pt>
    <dgm:pt modelId="{80B79F48-1ECA-485F-9717-FD5AEED64570}" type="sibTrans" cxnId="{679F4C0A-5B54-40A6-AA8B-C32677675BA8}">
      <dgm:prSet/>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X="-10206" custLinFactNeighborY="1533"/>
      <dgm:spPr/>
    </dgm:pt>
    <dgm:pt modelId="{265BD42A-F8D8-426A-87A4-D24946DBD062}" type="pres">
      <dgm:prSet presAssocID="{57FC1938-2C93-49F5-B95E-3F639BA054F6}" presName="img" presStyleLbl="fgImgPlace1" presStyleIdx="0" presStyleCnt="1" custScaleX="405694" custScaleY="77054" custLinFactX="32309" custLinFactNeighborX="100000" custLinFactNeighborY="21179"/>
      <dgm:spPr>
        <a:blipFill rotWithShape="1">
          <a:blip xmlns:r="http://schemas.openxmlformats.org/officeDocument/2006/relationships" r:embed="rId1"/>
          <a:stretch>
            <a:fillRect/>
          </a:stretch>
        </a:blipFill>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F6EB1715-DF3E-44AC-9EE3-F965D63BF099}" type="presOf" srcId="{57FC1938-2C93-49F5-B95E-3F639BA054F6}" destId="{E3D7EA18-342D-44F4-8DE1-B515D08D9A22}" srcOrd="1" destOrd="0" presId="urn:microsoft.com/office/officeart/2005/8/layout/vList4"/>
    <dgm:cxn modelId="{B4B7B5DE-6DC1-403E-8D52-05E726D4C88D}" type="presOf" srcId="{ABD5B252-9CA4-4A00-A894-B37509D289A0}" destId="{09CB5A01-564F-492E-BEE5-7AA257B72611}" srcOrd="0" destOrd="0" presId="urn:microsoft.com/office/officeart/2005/8/layout/vList4"/>
    <dgm:cxn modelId="{3C4BBBEC-E43F-4442-84A7-4D0A7B388CA6}" type="presOf" srcId="{57FC1938-2C93-49F5-B95E-3F639BA054F6}" destId="{FF756A00-6680-4E15-9013-27CDA4319118}" srcOrd="0" destOrd="0" presId="urn:microsoft.com/office/officeart/2005/8/layout/vList4"/>
    <dgm:cxn modelId="{771C5DA4-9954-4A3A-A846-E9EBA1605511}" type="presParOf" srcId="{09CB5A01-564F-492E-BEE5-7AA257B72611}" destId="{02F45EB1-FCE1-4B1C-AE43-72F6EFA4613B}" srcOrd="0" destOrd="0" presId="urn:microsoft.com/office/officeart/2005/8/layout/vList4"/>
    <dgm:cxn modelId="{35977B92-7AFA-4FF7-812D-ACEC4E7FBB84}" type="presParOf" srcId="{02F45EB1-FCE1-4B1C-AE43-72F6EFA4613B}" destId="{FF756A00-6680-4E15-9013-27CDA4319118}" srcOrd="0" destOrd="0" presId="urn:microsoft.com/office/officeart/2005/8/layout/vList4"/>
    <dgm:cxn modelId="{00D1B6F2-0782-4F63-A183-C5A6D95FBD4E}" type="presParOf" srcId="{02F45EB1-FCE1-4B1C-AE43-72F6EFA4613B}" destId="{265BD42A-F8D8-426A-87A4-D24946DBD062}" srcOrd="1" destOrd="0" presId="urn:microsoft.com/office/officeart/2005/8/layout/vList4"/>
    <dgm:cxn modelId="{D5808773-3A4C-45FA-90A1-267A83AE30D2}"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Lst>
  <dgm:cxnLst>
    <dgm:cxn modelId="{B4B7B5DE-6DC1-403E-8D52-05E726D4C88D}" type="presOf" srcId="{ABD5B252-9CA4-4A00-A894-B37509D289A0}" destId="{09CB5A01-564F-492E-BEE5-7AA257B72611}" srcOrd="0"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nchor="ctr"/>
        <a:lstStyle/>
        <a:p>
          <a:pPr algn="l"/>
          <a:endParaRPr kumimoji="1" lang="ja-JP" altLang="en-US" sz="2400" b="1" u="sng" dirty="0">
            <a:solidFill>
              <a:sysClr val="windowText" lastClr="000000"/>
            </a:solidFill>
            <a:latin typeface="HG丸ｺﾞｼｯｸM-PRO" panose="020F0600000000000000" pitchFamily="50" charset="-128"/>
            <a:ea typeface="HG丸ｺﾞｼｯｸM-PRO" panose="020F0600000000000000" pitchFamily="50" charset="-128"/>
          </a:endParaRPr>
        </a:p>
      </dgm:t>
    </dgm:pt>
    <dgm:pt modelId="{D0147153-E66F-4C10-BE1A-EFE90B0E0C13}" type="parTrans" cxnId="{679F4C0A-5B54-40A6-AA8B-C32677675BA8}">
      <dgm:prSet/>
      <dgm:spPr/>
      <dgm:t>
        <a:bodyPr/>
        <a:lstStyle/>
        <a:p>
          <a:endParaRPr kumimoji="1" lang="ja-JP" altLang="en-US"/>
        </a:p>
      </dgm:t>
    </dgm:pt>
    <dgm:pt modelId="{80B79F48-1ECA-485F-9717-FD5AEED64570}" type="sibTrans" cxnId="{679F4C0A-5B54-40A6-AA8B-C32677675BA8}">
      <dgm:prSet/>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X="-10260" custLinFactNeighborY="-1451"/>
      <dgm:spPr/>
    </dgm:pt>
    <dgm:pt modelId="{265BD42A-F8D8-426A-87A4-D24946DBD062}" type="pres">
      <dgm:prSet presAssocID="{57FC1938-2C93-49F5-B95E-3F639BA054F6}" presName="img" presStyleLbl="fgImgPlace1" presStyleIdx="0" presStyleCnt="1" custScaleX="238143" custScaleY="68673" custLinFactX="43675" custLinFactNeighborX="100000" custLinFactNeighborY="26090"/>
      <dgm:spPr>
        <a:blipFill rotWithShape="1">
          <a:blip xmlns:r="http://schemas.openxmlformats.org/officeDocument/2006/relationships" r:embed="rId1"/>
          <a:stretch>
            <a:fillRect/>
          </a:stretch>
        </a:blipFill>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7D684513-B314-4A16-A05F-75E286C10562}" type="presOf" srcId="{57FC1938-2C93-49F5-B95E-3F639BA054F6}" destId="{FF756A00-6680-4E15-9013-27CDA4319118}" srcOrd="0" destOrd="0" presId="urn:microsoft.com/office/officeart/2005/8/layout/vList4"/>
    <dgm:cxn modelId="{A3C81AC4-DF62-4DBB-9729-9E40C8910C2A}" type="presOf" srcId="{57FC1938-2C93-49F5-B95E-3F639BA054F6}" destId="{E3D7EA18-342D-44F4-8DE1-B515D08D9A22}" srcOrd="1" destOrd="0" presId="urn:microsoft.com/office/officeart/2005/8/layout/vList4"/>
    <dgm:cxn modelId="{095B5DD5-CEB9-439C-B6FF-97A6C96743CE}" type="presOf" srcId="{ABD5B252-9CA4-4A00-A894-B37509D289A0}" destId="{09CB5A01-564F-492E-BEE5-7AA257B72611}" srcOrd="0" destOrd="0" presId="urn:microsoft.com/office/officeart/2005/8/layout/vList4"/>
    <dgm:cxn modelId="{CA871444-459E-4048-A0F5-E5E415D1CAA9}" type="presParOf" srcId="{09CB5A01-564F-492E-BEE5-7AA257B72611}" destId="{02F45EB1-FCE1-4B1C-AE43-72F6EFA4613B}" srcOrd="0" destOrd="0" presId="urn:microsoft.com/office/officeart/2005/8/layout/vList4"/>
    <dgm:cxn modelId="{0C3C311F-0B06-4346-9F27-467DC534E766}" type="presParOf" srcId="{02F45EB1-FCE1-4B1C-AE43-72F6EFA4613B}" destId="{FF756A00-6680-4E15-9013-27CDA4319118}" srcOrd="0" destOrd="0" presId="urn:microsoft.com/office/officeart/2005/8/layout/vList4"/>
    <dgm:cxn modelId="{73D3DC55-93E6-4DC0-85BB-E0406286C585}" type="presParOf" srcId="{02F45EB1-FCE1-4B1C-AE43-72F6EFA4613B}" destId="{265BD42A-F8D8-426A-87A4-D24946DBD062}" srcOrd="1" destOrd="0" presId="urn:microsoft.com/office/officeart/2005/8/layout/vList4"/>
    <dgm:cxn modelId="{59B0D19A-2580-4ADE-AF19-782F99453881}"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Lst>
  <dgm:cxnLst>
    <dgm:cxn modelId="{8A5D547A-DBEA-4A72-88BD-CC65965EE54B}" type="presOf" srcId="{ABD5B252-9CA4-4A00-A894-B37509D289A0}" destId="{09CB5A01-564F-492E-BEE5-7AA257B72611}" srcOrd="0"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nchor="ctr"/>
        <a:lstStyle/>
        <a:p>
          <a:pPr algn="l"/>
          <a:r>
            <a:rPr lang="en-US" altLang="ja-JP" sz="1800" b="1" i="0" u="sng" dirty="0">
              <a:solidFill>
                <a:schemeClr val="tx1"/>
              </a:solidFill>
              <a:latin typeface="HG丸ｺﾞｼｯｸM-PRO" panose="020F0600000000000000" pitchFamily="50" charset="-128"/>
              <a:ea typeface="HG丸ｺﾞｼｯｸM-PRO" panose="020F0600000000000000" pitchFamily="50" charset="-128"/>
            </a:rPr>
            <a:t>1.</a:t>
          </a:r>
          <a:r>
            <a:rPr lang="ja-JP" sz="1800" b="1" u="sng" dirty="0">
              <a:solidFill>
                <a:schemeClr val="tx1"/>
              </a:solidFill>
              <a:latin typeface="HG丸ｺﾞｼｯｸM-PRO" panose="020F0600000000000000" pitchFamily="50" charset="-128"/>
              <a:ea typeface="HG丸ｺﾞｼｯｸM-PRO" panose="020F0600000000000000" pitchFamily="50" charset="-128"/>
            </a:rPr>
            <a:t>薬の準備</a:t>
          </a:r>
          <a:r>
            <a:rPr lang="ja-JP" altLang="en-US" sz="1800" b="1" u="sng" dirty="0">
              <a:solidFill>
                <a:schemeClr val="tx1"/>
              </a:solidFill>
              <a:latin typeface="HG丸ｺﾞｼｯｸM-PRO" panose="020F0600000000000000" pitchFamily="50" charset="-128"/>
              <a:ea typeface="HG丸ｺﾞｼｯｸM-PRO" panose="020F0600000000000000" pitchFamily="50" charset="-128"/>
            </a:rPr>
            <a:t>④</a:t>
          </a:r>
          <a:endParaRPr lang="en-US" altLang="ja-JP" sz="1800" b="1" dirty="0">
            <a:solidFill>
              <a:schemeClr val="tx1"/>
            </a:solidFill>
            <a:latin typeface="HG丸ｺﾞｼｯｸM-PRO" panose="020F0600000000000000" pitchFamily="50" charset="-128"/>
            <a:ea typeface="HG丸ｺﾞｼｯｸM-PRO" panose="020F0600000000000000" pitchFamily="50" charset="-128"/>
          </a:endParaRPr>
        </a:p>
        <a:p>
          <a:pPr algn="l"/>
          <a:r>
            <a:rPr lang="ja-JP" altLang="en-US" sz="1800" b="1" dirty="0">
              <a:solidFill>
                <a:schemeClr val="tx1"/>
              </a:solidFill>
              <a:latin typeface="HG丸ｺﾞｼｯｸM-PRO" panose="020F0600000000000000" pitchFamily="50" charset="-128"/>
              <a:ea typeface="HG丸ｺﾞｼｯｸM-PRO" panose="020F0600000000000000" pitchFamily="50" charset="-128"/>
            </a:rPr>
            <a:t>・緑のボタンを強く</a:t>
          </a:r>
          <a:r>
            <a:rPr lang="en-US" altLang="ja-JP" sz="1800" b="1" dirty="0">
              <a:solidFill>
                <a:schemeClr val="tx1"/>
              </a:solidFill>
              <a:latin typeface="HG丸ｺﾞｼｯｸM-PRO" panose="020F0600000000000000" pitchFamily="50" charset="-128"/>
              <a:ea typeface="HG丸ｺﾞｼｯｸM-PRO" panose="020F0600000000000000" pitchFamily="50" charset="-128"/>
            </a:rPr>
            <a:t>1</a:t>
          </a:r>
          <a:r>
            <a:rPr lang="ja-JP" altLang="en-US" sz="1800" b="1" dirty="0">
              <a:solidFill>
                <a:schemeClr val="tx1"/>
              </a:solidFill>
              <a:latin typeface="HG丸ｺﾞｼｯｸM-PRO" panose="020F0600000000000000" pitchFamily="50" charset="-128"/>
              <a:ea typeface="HG丸ｺﾞｼｯｸM-PRO" panose="020F0600000000000000" pitchFamily="50" charset="-128"/>
            </a:rPr>
            <a:t>回だけ押します。</a:t>
          </a:r>
          <a:endParaRPr lang="en-US" altLang="ja-JP" sz="1800" b="1" i="0" dirty="0">
            <a:solidFill>
              <a:schemeClr val="tx1"/>
            </a:solidFill>
            <a:latin typeface="HG丸ｺﾞｼｯｸM-PRO" panose="020F0600000000000000" pitchFamily="50" charset="-128"/>
            <a:ea typeface="HG丸ｺﾞｼｯｸM-PRO" panose="020F0600000000000000" pitchFamily="50" charset="-128"/>
          </a:endParaRPr>
        </a:p>
      </dgm:t>
    </dgm:pt>
    <dgm:pt modelId="{D0147153-E66F-4C10-BE1A-EFE90B0E0C13}" type="parTrans" cxnId="{679F4C0A-5B54-40A6-AA8B-C32677675BA8}">
      <dgm:prSet/>
      <dgm:spPr/>
      <dgm:t>
        <a:bodyPr/>
        <a:lstStyle/>
        <a:p>
          <a:endParaRPr kumimoji="1" lang="ja-JP" altLang="en-US" sz="1800"/>
        </a:p>
      </dgm:t>
    </dgm:pt>
    <dgm:pt modelId="{80B79F48-1ECA-485F-9717-FD5AEED64570}" type="sibTrans" cxnId="{679F4C0A-5B54-40A6-AA8B-C32677675BA8}">
      <dgm:prSet/>
      <dgm:spPr/>
      <dgm:t>
        <a:bodyPr/>
        <a:lstStyle/>
        <a:p>
          <a:endParaRPr kumimoji="1" lang="ja-JP" altLang="en-US" sz="1800"/>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dgm:spPr/>
    </dgm:pt>
    <dgm:pt modelId="{265BD42A-F8D8-426A-87A4-D24946DBD062}" type="pres">
      <dgm:prSet presAssocID="{57FC1938-2C93-49F5-B95E-3F639BA054F6}" presName="img" presStyleLbl="fgImgPlace1" presStyleIdx="0" presStyleCnt="1" custScaleY="115359" custLinFactNeighborX="-3870" custLinFactNeighborY="-1110"/>
      <dgm:spPr>
        <a:blipFill rotWithShape="1">
          <a:blip xmlns:r="http://schemas.openxmlformats.org/officeDocument/2006/relationships" r:embed="rId1"/>
          <a:stretch>
            <a:fillRect/>
          </a:stretch>
        </a:blipFill>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74FAE008-3C5C-42E1-A38D-99B7E192FC10}" type="presOf" srcId="{ABD5B252-9CA4-4A00-A894-B37509D289A0}" destId="{09CB5A01-564F-492E-BEE5-7AA257B72611}" srcOrd="0" destOrd="0" presId="urn:microsoft.com/office/officeart/2005/8/layout/vList4"/>
    <dgm:cxn modelId="{679F4C0A-5B54-40A6-AA8B-C32677675BA8}" srcId="{ABD5B252-9CA4-4A00-A894-B37509D289A0}" destId="{57FC1938-2C93-49F5-B95E-3F639BA054F6}" srcOrd="0" destOrd="0" parTransId="{D0147153-E66F-4C10-BE1A-EFE90B0E0C13}" sibTransId="{80B79F48-1ECA-485F-9717-FD5AEED64570}"/>
    <dgm:cxn modelId="{445DEA2F-16CB-48A9-9E2C-2F892B055DA8}" type="presOf" srcId="{57FC1938-2C93-49F5-B95E-3F639BA054F6}" destId="{FF756A00-6680-4E15-9013-27CDA4319118}" srcOrd="0" destOrd="0" presId="urn:microsoft.com/office/officeart/2005/8/layout/vList4"/>
    <dgm:cxn modelId="{FF95175D-A1A0-4C6A-AB76-22E882FE8D95}" type="presOf" srcId="{57FC1938-2C93-49F5-B95E-3F639BA054F6}" destId="{E3D7EA18-342D-44F4-8DE1-B515D08D9A22}" srcOrd="1" destOrd="0" presId="urn:microsoft.com/office/officeart/2005/8/layout/vList4"/>
    <dgm:cxn modelId="{8555313B-CB9A-4764-9D07-EAA140C94B90}" type="presParOf" srcId="{09CB5A01-564F-492E-BEE5-7AA257B72611}" destId="{02F45EB1-FCE1-4B1C-AE43-72F6EFA4613B}" srcOrd="0" destOrd="0" presId="urn:microsoft.com/office/officeart/2005/8/layout/vList4"/>
    <dgm:cxn modelId="{4B5C4BC6-34CD-4CD1-9E83-591BF2D0FF62}" type="presParOf" srcId="{02F45EB1-FCE1-4B1C-AE43-72F6EFA4613B}" destId="{FF756A00-6680-4E15-9013-27CDA4319118}" srcOrd="0" destOrd="0" presId="urn:microsoft.com/office/officeart/2005/8/layout/vList4"/>
    <dgm:cxn modelId="{E56D2103-1108-4487-B63B-B1C452D07A2B}" type="presParOf" srcId="{02F45EB1-FCE1-4B1C-AE43-72F6EFA4613B}" destId="{265BD42A-F8D8-426A-87A4-D24946DBD062}" srcOrd="1" destOrd="0" presId="urn:microsoft.com/office/officeart/2005/8/layout/vList4"/>
    <dgm:cxn modelId="{28A7795D-9C7F-4409-A4FA-47F130CC7CA4}"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789405" cy="1626869"/>
        </a:xfrm>
        <a:prstGeom prst="roundRect">
          <a:avLst>
            <a:gd name="adj" fmla="val 10000"/>
          </a:avLst>
        </a:prstGeom>
        <a:noFill/>
        <a:ln w="12700" cap="flat" cmpd="sng" algn="ctr">
          <a:solidFill>
            <a:sysClr val="windowText" lastClr="000000"/>
          </a:solidFill>
          <a:prstDash val="solid"/>
          <a:miter lim="800000"/>
        </a:ln>
        <a:effectLst/>
      </dgm:spPr>
      <dgm:t>
        <a:bodyPr anchor="ctr"/>
        <a:lstStyle/>
        <a:p>
          <a:pPr algn="l">
            <a:lnSpc>
              <a:spcPct val="100000"/>
            </a:lnSpc>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・無理をしない程度に「フーッ」と十分に息を吐き出します。</a:t>
          </a:r>
          <a:b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br>
          <a:endParaRPr lang="en-US" altLang="ja-JP" sz="2000" b="1"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algn="l">
            <a:lnSpc>
              <a:spcPct val="100000"/>
            </a:lnSpc>
            <a:buNone/>
          </a:pPr>
          <a:r>
            <a:rPr lang="en-US" altLang="ja-JP"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吸入口には息を吹きかけないでください。</a:t>
          </a:r>
          <a:endParaRPr kumimoji="1"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gm:t>
    </dgm:pt>
    <dgm:pt modelId="{D0147153-E66F-4C10-BE1A-EFE90B0E0C13}" type="par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X="-265" custLinFactNeighborY="7566"/>
      <dgm:spPr/>
    </dgm:pt>
    <dgm:pt modelId="{265BD42A-F8D8-426A-87A4-D24946DBD062}" type="pres">
      <dgm:prSet presAssocID="{57FC1938-2C93-49F5-B95E-3F639BA054F6}" presName="img" presStyleLbl="fgImgPlace1" presStyleIdx="0" presStyleCnt="1" custScaleY="115359" custLinFactNeighborX="-3569" custLinFactNeighborY="-618"/>
      <dgm:spPr>
        <a:xfrm>
          <a:off x="99948" y="54695"/>
          <a:ext cx="1757881" cy="1501392"/>
        </a:xfrm>
        <a:prstGeom prst="roundRect">
          <a:avLst>
            <a:gd name="adj" fmla="val 10000"/>
          </a:avLst>
        </a:prstGeom>
        <a:blipFill rotWithShape="1">
          <a:blip xmlns:r="http://schemas.openxmlformats.org/officeDocument/2006/relationships" r:embed="rId1"/>
          <a:srcRect/>
          <a:stretch>
            <a:fillRect l="-6000" r="-6000"/>
          </a:stretch>
        </a:blipFill>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A8DC9F47-7DA3-4D02-9E99-48FEFEE0E51A}" type="presOf" srcId="{57FC1938-2C93-49F5-B95E-3F639BA054F6}" destId="{FF756A00-6680-4E15-9013-27CDA4319118}" srcOrd="0" destOrd="0" presId="urn:microsoft.com/office/officeart/2005/8/layout/vList4"/>
    <dgm:cxn modelId="{202C74BA-73C2-49D2-A828-A875978C4F9D}" type="presOf" srcId="{57FC1938-2C93-49F5-B95E-3F639BA054F6}" destId="{E3D7EA18-342D-44F4-8DE1-B515D08D9A22}" srcOrd="1" destOrd="0" presId="urn:microsoft.com/office/officeart/2005/8/layout/vList4"/>
    <dgm:cxn modelId="{DDD9A7F4-87B3-4833-B367-F88022100E1D}" type="presOf" srcId="{ABD5B252-9CA4-4A00-A894-B37509D289A0}" destId="{09CB5A01-564F-492E-BEE5-7AA257B72611}" srcOrd="0" destOrd="0" presId="urn:microsoft.com/office/officeart/2005/8/layout/vList4"/>
    <dgm:cxn modelId="{FEF43018-CA8E-4F3B-B2F1-4687CA5D03E1}" type="presParOf" srcId="{09CB5A01-564F-492E-BEE5-7AA257B72611}" destId="{02F45EB1-FCE1-4B1C-AE43-72F6EFA4613B}" srcOrd="0" destOrd="0" presId="urn:microsoft.com/office/officeart/2005/8/layout/vList4"/>
    <dgm:cxn modelId="{0987967D-03D8-4535-983C-22222FE7D81A}" type="presParOf" srcId="{02F45EB1-FCE1-4B1C-AE43-72F6EFA4613B}" destId="{FF756A00-6680-4E15-9013-27CDA4319118}" srcOrd="0" destOrd="0" presId="urn:microsoft.com/office/officeart/2005/8/layout/vList4"/>
    <dgm:cxn modelId="{67A44A2B-776A-4FC6-804B-E6F60BAC97F8}" type="presParOf" srcId="{02F45EB1-FCE1-4B1C-AE43-72F6EFA4613B}" destId="{265BD42A-F8D8-426A-87A4-D24946DBD062}" srcOrd="1" destOrd="0" presId="urn:microsoft.com/office/officeart/2005/8/layout/vList4"/>
    <dgm:cxn modelId="{6D6E9D78-1B0A-43CF-93C6-B6AC14CA6268}"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789405" cy="1577340"/>
        </a:xfrm>
        <a:prstGeom prst="roundRect">
          <a:avLst>
            <a:gd name="adj" fmla="val 10000"/>
          </a:avLst>
        </a:prstGeom>
        <a:noFill/>
        <a:ln w="12700" cap="flat" cmpd="sng" algn="ctr">
          <a:solidFill>
            <a:sysClr val="windowText" lastClr="000000"/>
          </a:solidFill>
          <a:prstDash val="solid"/>
          <a:miter lim="800000"/>
        </a:ln>
        <a:effectLst/>
      </dgm:spPr>
      <dgm:t>
        <a:bodyPr anchor="ctr"/>
        <a:lstStyle/>
        <a:p>
          <a:pPr algn="l">
            <a:lnSpc>
              <a:spcPct val="100000"/>
            </a:lnSpc>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・吸入口をしっかりくわえ、少し上向きで強く深く「スーーッ」っと吸い込みます。</a:t>
          </a:r>
          <a:endParaRPr kumimoji="1" lang="ja-JP" altLang="en-US" sz="200" b="1"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gm:t>
    </dgm:pt>
    <dgm:pt modelId="{D0147153-E66F-4C10-BE1A-EFE90B0E0C13}" type="parTrans" cxnId="{679F4C0A-5B54-40A6-AA8B-C32677675BA8}">
      <dgm:prSet/>
      <dgm:spPr/>
      <dgm:t>
        <a:bodyPr/>
        <a:lstStyle/>
        <a:p>
          <a:pPr>
            <a:lnSpc>
              <a:spcPct val="100000"/>
            </a:lnSpc>
          </a:pPr>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pPr>
            <a:lnSpc>
              <a:spcPct val="100000"/>
            </a:lnSpc>
          </a:pPr>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Y="-13378"/>
      <dgm:spPr/>
    </dgm:pt>
    <dgm:pt modelId="{265BD42A-F8D8-426A-87A4-D24946DBD062}" type="pres">
      <dgm:prSet presAssocID="{57FC1938-2C93-49F5-B95E-3F639BA054F6}" presName="img" presStyleLbl="fgImgPlace1" presStyleIdx="0" presStyleCnt="1" custScaleY="115359" custLinFactNeighborX="-2611" custLinFactNeighborY="-1"/>
      <dgm:spPr>
        <a:xfrm>
          <a:off x="111835" y="60815"/>
          <a:ext cx="1757881" cy="1455682"/>
        </a:xfrm>
        <a:prstGeom prst="roundRect">
          <a:avLst>
            <a:gd name="adj" fmla="val 10000"/>
          </a:avLst>
        </a:prstGeom>
        <a:blipFill rotWithShape="1">
          <a:blip xmlns:r="http://schemas.openxmlformats.org/officeDocument/2006/relationships" r:embed="rId1"/>
          <a:srcRect/>
          <a:stretch>
            <a:fillRect l="-2000" r="-2000"/>
          </a:stretch>
        </a:blipFill>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EFE8416F-9C64-4666-AEF4-80F5CF2E863C}" type="presOf" srcId="{57FC1938-2C93-49F5-B95E-3F639BA054F6}" destId="{E3D7EA18-342D-44F4-8DE1-B515D08D9A22}" srcOrd="1" destOrd="0" presId="urn:microsoft.com/office/officeart/2005/8/layout/vList4"/>
    <dgm:cxn modelId="{8397BBAD-C0E5-4D94-A0C5-06324655D488}" type="presOf" srcId="{57FC1938-2C93-49F5-B95E-3F639BA054F6}" destId="{FF756A00-6680-4E15-9013-27CDA4319118}" srcOrd="0" destOrd="0" presId="urn:microsoft.com/office/officeart/2005/8/layout/vList4"/>
    <dgm:cxn modelId="{EE77C4DA-8117-4616-AC7D-AA764466C9D0}" type="presOf" srcId="{ABD5B252-9CA4-4A00-A894-B37509D289A0}" destId="{09CB5A01-564F-492E-BEE5-7AA257B72611}" srcOrd="0" destOrd="0" presId="urn:microsoft.com/office/officeart/2005/8/layout/vList4"/>
    <dgm:cxn modelId="{69BE6D96-B538-41FE-B157-77D29CFFA7B7}" type="presParOf" srcId="{09CB5A01-564F-492E-BEE5-7AA257B72611}" destId="{02F45EB1-FCE1-4B1C-AE43-72F6EFA4613B}" srcOrd="0" destOrd="0" presId="urn:microsoft.com/office/officeart/2005/8/layout/vList4"/>
    <dgm:cxn modelId="{E1257720-935E-499D-92E2-24E0EC777A41}" type="presParOf" srcId="{02F45EB1-FCE1-4B1C-AE43-72F6EFA4613B}" destId="{FF756A00-6680-4E15-9013-27CDA4319118}" srcOrd="0" destOrd="0" presId="urn:microsoft.com/office/officeart/2005/8/layout/vList4"/>
    <dgm:cxn modelId="{95D96541-3935-4749-954C-EC1E611AE143}" type="presParOf" srcId="{02F45EB1-FCE1-4B1C-AE43-72F6EFA4613B}" destId="{265BD42A-F8D8-426A-87A4-D24946DBD062}" srcOrd="1" destOrd="0" presId="urn:microsoft.com/office/officeart/2005/8/layout/vList4"/>
    <dgm:cxn modelId="{155EC602-7A8A-424C-9456-C9528050F474}"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963892" cy="1361440"/>
        </a:xfrm>
        <a:prstGeom prst="roundRect">
          <a:avLst>
            <a:gd name="adj" fmla="val 10000"/>
          </a:avLst>
        </a:prstGeom>
        <a:noFill/>
        <a:ln w="12700" cap="flat" cmpd="sng" algn="ctr">
          <a:solidFill>
            <a:sysClr val="windowText" lastClr="000000"/>
          </a:solidFill>
          <a:prstDash val="solid"/>
          <a:miter lim="800000"/>
        </a:ln>
        <a:effectLst/>
      </dgm:spPr>
      <dgm:t>
        <a:bodyPr anchor="ctr"/>
        <a:lstStyle/>
        <a:p>
          <a:pPr algn="l">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・吸入口から口を離し、苦しくない程度（</a:t>
          </a:r>
          <a:r>
            <a:rPr lang="en-US" altLang="ja-JP"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5</a:t>
          </a: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秒程）息を止めます。</a:t>
          </a:r>
          <a:br>
            <a:rPr lang="ja-JP" altLang="en-US" sz="1200" b="1" dirty="0">
              <a:solidFill>
                <a:sysClr val="windowText" lastClr="000000"/>
              </a:solidFill>
              <a:latin typeface="HG丸ｺﾞｼｯｸM-PRO" panose="020F0600000000000000" pitchFamily="50" charset="-128"/>
              <a:ea typeface="HG丸ｺﾞｼｯｸM-PRO" panose="020F0600000000000000" pitchFamily="50" charset="-128"/>
              <a:cs typeface="+mn-cs"/>
            </a:rPr>
          </a:br>
          <a:endParaRPr kumimoji="1" lang="ja-JP" altLang="en-US" sz="100" b="1"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gm:t>
    </dgm:pt>
    <dgm:pt modelId="{D0147153-E66F-4C10-BE1A-EFE90B0E0C13}" type="par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Y="-31931"/>
      <dgm:spPr/>
    </dgm:pt>
    <dgm:pt modelId="{265BD42A-F8D8-426A-87A4-D24946DBD062}" type="pres">
      <dgm:prSet presAssocID="{57FC1938-2C93-49F5-B95E-3F639BA054F6}" presName="img" presStyleLbl="fgImgPlace1" presStyleIdx="0" presStyleCnt="1" custScaleY="115359" custLinFactNeighborX="-3064" custLinFactNeighborY="-1"/>
      <dgm:spPr>
        <a:xfrm>
          <a:off x="81213" y="52491"/>
          <a:ext cx="1792778" cy="1256434"/>
        </a:xfrm>
        <a:prstGeom prst="roundRect">
          <a:avLst>
            <a:gd name="adj" fmla="val 10000"/>
          </a:avLst>
        </a:prstGeom>
        <a:blipFill rotWithShape="1">
          <a:blip xmlns:r="http://schemas.openxmlformats.org/officeDocument/2006/relationships" r:embed="rId1"/>
          <a:srcRect/>
          <a:stretch>
            <a:fillRect l="-3000" r="-3000"/>
          </a:stretch>
        </a:blipFill>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5E50A925-E6D3-4EA6-9A39-8C6E41824FB5}" type="presOf" srcId="{57FC1938-2C93-49F5-B95E-3F639BA054F6}" destId="{E3D7EA18-342D-44F4-8DE1-B515D08D9A22}" srcOrd="1" destOrd="0" presId="urn:microsoft.com/office/officeart/2005/8/layout/vList4"/>
    <dgm:cxn modelId="{D71DB1A6-7589-43FE-9049-75D39F9217BD}" type="presOf" srcId="{ABD5B252-9CA4-4A00-A894-B37509D289A0}" destId="{09CB5A01-564F-492E-BEE5-7AA257B72611}" srcOrd="0" destOrd="0" presId="urn:microsoft.com/office/officeart/2005/8/layout/vList4"/>
    <dgm:cxn modelId="{49CD3CF8-EBC9-4F07-9EEF-FE9C9405DFBE}" type="presOf" srcId="{57FC1938-2C93-49F5-B95E-3F639BA054F6}" destId="{FF756A00-6680-4E15-9013-27CDA4319118}" srcOrd="0" destOrd="0" presId="urn:microsoft.com/office/officeart/2005/8/layout/vList4"/>
    <dgm:cxn modelId="{17814EC4-0460-4938-A1FC-CA1ADA761F16}" type="presParOf" srcId="{09CB5A01-564F-492E-BEE5-7AA257B72611}" destId="{02F45EB1-FCE1-4B1C-AE43-72F6EFA4613B}" srcOrd="0" destOrd="0" presId="urn:microsoft.com/office/officeart/2005/8/layout/vList4"/>
    <dgm:cxn modelId="{D9F08169-88A6-44FD-85CC-12CEFA1DBDAB}" type="presParOf" srcId="{02F45EB1-FCE1-4B1C-AE43-72F6EFA4613B}" destId="{FF756A00-6680-4E15-9013-27CDA4319118}" srcOrd="0" destOrd="0" presId="urn:microsoft.com/office/officeart/2005/8/layout/vList4"/>
    <dgm:cxn modelId="{FDDACAD2-5A06-4734-A0AD-D05F66AC78BF}" type="presParOf" srcId="{02F45EB1-FCE1-4B1C-AE43-72F6EFA4613B}" destId="{265BD42A-F8D8-426A-87A4-D24946DBD062}" srcOrd="1" destOrd="0" presId="urn:microsoft.com/office/officeart/2005/8/layout/vList4"/>
    <dgm:cxn modelId="{850DBF52-A122-4BFB-90C5-0DEF691C0303}"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963892" cy="1634490"/>
        </a:xfrm>
        <a:prstGeom prst="roundRect">
          <a:avLst>
            <a:gd name="adj" fmla="val 10000"/>
          </a:avLst>
        </a:prstGeom>
        <a:noFill/>
        <a:ln w="12700" cap="flat" cmpd="sng" algn="ctr">
          <a:solidFill>
            <a:sysClr val="windowText" lastClr="000000"/>
          </a:solidFill>
          <a:prstDash val="solid"/>
          <a:miter lim="800000"/>
        </a:ln>
        <a:effectLst/>
      </dgm:spPr>
      <dgm:t>
        <a:bodyPr anchor="ctr"/>
        <a:lstStyle/>
        <a:p>
          <a:pPr algn="l">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・ゆっくりと息を吐き出してください。</a:t>
          </a:r>
          <a:endParaRPr lang="ja-JP" altLang="en-US" sz="20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algn="l">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・続けて吸入する場合は、上記の操作</a:t>
          </a:r>
          <a:r>
            <a:rPr lang="en-US" altLang="ja-JP"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1</a:t>
          </a: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lang="en-US" altLang="ja-JP"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5</a:t>
          </a: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を繰り返してください。</a:t>
          </a:r>
        </a:p>
        <a:p>
          <a:pPr algn="l">
            <a:buNone/>
          </a:pPr>
          <a:r>
            <a:rPr lang="en-US" altLang="ja-JP"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吸入口には息を吹きかけないでください。</a:t>
          </a:r>
        </a:p>
      </dgm:t>
    </dgm:pt>
    <dgm:pt modelId="{D0147153-E66F-4C10-BE1A-EFE90B0E0C13}" type="par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Y="38402"/>
      <dgm:spPr/>
    </dgm:pt>
    <dgm:pt modelId="{265BD42A-F8D8-426A-87A4-D24946DBD062}" type="pres">
      <dgm:prSet presAssocID="{57FC1938-2C93-49F5-B95E-3F639BA054F6}" presName="img" presStyleLbl="fgImgPlace1" presStyleIdx="0" presStyleCnt="1" custScaleY="115359" custLinFactNeighborX="-4265" custLinFactNeighborY="-1"/>
      <dgm:spPr>
        <a:xfrm>
          <a:off x="86987" y="63019"/>
          <a:ext cx="1792778" cy="1508425"/>
        </a:xfrm>
        <a:prstGeom prst="roundRect">
          <a:avLst>
            <a:gd name="adj" fmla="val 10000"/>
          </a:avLst>
        </a:prstGeom>
        <a:blipFill rotWithShape="1">
          <a:blip xmlns:r="http://schemas.openxmlformats.org/officeDocument/2006/relationships" r:embed="rId1"/>
          <a:srcRect/>
          <a:stretch>
            <a:fillRect l="-3000" r="-3000"/>
          </a:stretch>
        </a:blipFill>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E625241F-527E-49E5-A8E1-FBC10A5114C1}" type="presOf" srcId="{ABD5B252-9CA4-4A00-A894-B37509D289A0}" destId="{09CB5A01-564F-492E-BEE5-7AA257B72611}" srcOrd="0" destOrd="0" presId="urn:microsoft.com/office/officeart/2005/8/layout/vList4"/>
    <dgm:cxn modelId="{C719218D-A1FF-432F-90F3-DA94887BCE57}" type="presOf" srcId="{57FC1938-2C93-49F5-B95E-3F639BA054F6}" destId="{FF756A00-6680-4E15-9013-27CDA4319118}" srcOrd="0" destOrd="0" presId="urn:microsoft.com/office/officeart/2005/8/layout/vList4"/>
    <dgm:cxn modelId="{529FB091-A3B3-43B3-9C9B-F4B3AE8C1CF2}" type="presOf" srcId="{57FC1938-2C93-49F5-B95E-3F639BA054F6}" destId="{E3D7EA18-342D-44F4-8DE1-B515D08D9A22}" srcOrd="1" destOrd="0" presId="urn:microsoft.com/office/officeart/2005/8/layout/vList4"/>
    <dgm:cxn modelId="{5BB6D5FB-8522-49C6-ACF5-8EBF7601FAFE}" type="presParOf" srcId="{09CB5A01-564F-492E-BEE5-7AA257B72611}" destId="{02F45EB1-FCE1-4B1C-AE43-72F6EFA4613B}" srcOrd="0" destOrd="0" presId="urn:microsoft.com/office/officeart/2005/8/layout/vList4"/>
    <dgm:cxn modelId="{C5C2D97E-E385-45CE-8945-F43BD1D8131B}" type="presParOf" srcId="{02F45EB1-FCE1-4B1C-AE43-72F6EFA4613B}" destId="{FF756A00-6680-4E15-9013-27CDA4319118}" srcOrd="0" destOrd="0" presId="urn:microsoft.com/office/officeart/2005/8/layout/vList4"/>
    <dgm:cxn modelId="{0D11184B-52EC-48DF-93E1-F23BFD64E13B}" type="presParOf" srcId="{02F45EB1-FCE1-4B1C-AE43-72F6EFA4613B}" destId="{265BD42A-F8D8-426A-87A4-D24946DBD062}" srcOrd="1" destOrd="0" presId="urn:microsoft.com/office/officeart/2005/8/layout/vList4"/>
    <dgm:cxn modelId="{84C790C1-7121-4FFB-8FC6-D3827964E099}"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561791" cy="1634490"/>
        </a:xfrm>
        <a:prstGeom prst="roundRect">
          <a:avLst>
            <a:gd name="adj" fmla="val 10000"/>
          </a:avLst>
        </a:prstGeom>
        <a:noFill/>
        <a:ln w="12700" cap="flat" cmpd="sng" algn="ctr">
          <a:solidFill>
            <a:sysClr val="windowText" lastClr="000000"/>
          </a:solidFill>
          <a:prstDash val="solid"/>
          <a:miter lim="800000"/>
        </a:ln>
        <a:effectLst/>
      </dgm:spPr>
      <dgm:t>
        <a:bodyPr anchor="ctr"/>
        <a:lstStyle/>
        <a:p>
          <a:pPr algn="l">
            <a:buNone/>
          </a:pPr>
          <a:r>
            <a:rPr kumimoji="1"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・吸入後はディスクを回転させ、カバーをします</a:t>
          </a:r>
        </a:p>
        <a:p>
          <a:pPr algn="l">
            <a:buNone/>
          </a:pPr>
          <a:r>
            <a:rPr kumimoji="1" lang="en-US"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kumimoji="1"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トレーの両端を持って、止まるところまで引き出した後、再び押し戻すと、ディスクが回転します</a:t>
          </a:r>
        </a:p>
      </dgm:t>
    </dgm:pt>
    <dgm:pt modelId="{D0147153-E66F-4C10-BE1A-EFE90B0E0C13}" type="parTrans" cxnId="{679F4C0A-5B54-40A6-AA8B-C32677675BA8}">
      <dgm:prSet/>
      <dgm:spPr/>
      <dgm:t>
        <a:bodyPr/>
        <a:lstStyle/>
        <a:p>
          <a:endParaRPr kumimoji="1" lang="ja-JP" altLang="en-US"/>
        </a:p>
      </dgm:t>
    </dgm:pt>
    <dgm:pt modelId="{80B79F48-1ECA-485F-9717-FD5AEED64570}" type="sibTrans" cxnId="{679F4C0A-5B54-40A6-AA8B-C32677675BA8}">
      <dgm:prSet/>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X="-274" custLinFactNeighborY="-4204"/>
      <dgm:spPr/>
    </dgm:pt>
    <dgm:pt modelId="{265BD42A-F8D8-426A-87A4-D24946DBD062}" type="pres">
      <dgm:prSet presAssocID="{57FC1938-2C93-49F5-B95E-3F639BA054F6}" presName="img" presStyleLbl="fgImgPlace1" presStyleIdx="0" presStyleCnt="1" custScaleY="115359" custLinFactNeighborX="-3917" custLinFactNeighborY="-1236"/>
      <dgm:spPr>
        <a:xfrm>
          <a:off x="96375" y="46870"/>
          <a:ext cx="1712358" cy="1508425"/>
        </a:xfrm>
        <a:prstGeom prst="roundRect">
          <a:avLst>
            <a:gd name="adj" fmla="val 10000"/>
          </a:avLst>
        </a:prstGeom>
        <a:blipFill rotWithShape="1">
          <a:blip xmlns:r="http://schemas.openxmlformats.org/officeDocument/2006/relationships" r:embed="rId1"/>
          <a:srcRect/>
          <a:stretch>
            <a:fillRect l="-7000" r="-7000"/>
          </a:stretch>
        </a:blipFill>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489FCE99-C1EF-4E15-BF32-03E22B70F58B}" type="presOf" srcId="{ABD5B252-9CA4-4A00-A894-B37509D289A0}" destId="{09CB5A01-564F-492E-BEE5-7AA257B72611}" srcOrd="0" destOrd="0" presId="urn:microsoft.com/office/officeart/2005/8/layout/vList4"/>
    <dgm:cxn modelId="{2991E7A8-2953-4758-BD55-71890BAF015D}" type="presOf" srcId="{57FC1938-2C93-49F5-B95E-3F639BA054F6}" destId="{FF756A00-6680-4E15-9013-27CDA4319118}" srcOrd="0" destOrd="0" presId="urn:microsoft.com/office/officeart/2005/8/layout/vList4"/>
    <dgm:cxn modelId="{A8D3F9D1-153B-401C-B56D-BE32692B85D5}" type="presOf" srcId="{57FC1938-2C93-49F5-B95E-3F639BA054F6}" destId="{E3D7EA18-342D-44F4-8DE1-B515D08D9A22}" srcOrd="1" destOrd="0" presId="urn:microsoft.com/office/officeart/2005/8/layout/vList4"/>
    <dgm:cxn modelId="{1CC2CA52-331D-4626-89D1-592704006BC5}" type="presParOf" srcId="{09CB5A01-564F-492E-BEE5-7AA257B72611}" destId="{02F45EB1-FCE1-4B1C-AE43-72F6EFA4613B}" srcOrd="0" destOrd="0" presId="urn:microsoft.com/office/officeart/2005/8/layout/vList4"/>
    <dgm:cxn modelId="{D19013E4-A5A6-461D-B389-4DE534D34EC1}" type="presParOf" srcId="{02F45EB1-FCE1-4B1C-AE43-72F6EFA4613B}" destId="{FF756A00-6680-4E15-9013-27CDA4319118}" srcOrd="0" destOrd="0" presId="urn:microsoft.com/office/officeart/2005/8/layout/vList4"/>
    <dgm:cxn modelId="{FFB4B9F0-3DE5-4C12-B9BC-CA415E413481}" type="presParOf" srcId="{02F45EB1-FCE1-4B1C-AE43-72F6EFA4613B}" destId="{265BD42A-F8D8-426A-87A4-D24946DBD062}" srcOrd="1" destOrd="0" presId="urn:microsoft.com/office/officeart/2005/8/layout/vList4"/>
    <dgm:cxn modelId="{37FB5D82-CC68-4F86-AFAD-205CCD50B706}"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nchor="ctr"/>
        <a:lstStyle/>
        <a:p>
          <a:pPr algn="l">
            <a:lnSpc>
              <a:spcPts val="300"/>
            </a:lnSpc>
          </a:pPr>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　・　</a:t>
          </a:r>
          <a:endParaRPr lang="en-US" altLang="ja-JP" sz="2000" b="1" i="0" u="none" dirty="0">
            <a:solidFill>
              <a:schemeClr val="tx1"/>
            </a:solidFill>
            <a:latin typeface="HG丸ｺﾞｼｯｸM-PRO" panose="020F0600000000000000" pitchFamily="50" charset="-128"/>
            <a:ea typeface="HG丸ｺﾞｼｯｸM-PRO" panose="020F0600000000000000" pitchFamily="50" charset="-128"/>
          </a:endParaRPr>
        </a:p>
        <a:p>
          <a:pPr algn="l">
            <a:lnSpc>
              <a:spcPts val="1200"/>
            </a:lnSpc>
          </a:pPr>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　　</a:t>
          </a:r>
          <a:r>
            <a:rPr lang="ja-JP" altLang="en-US" sz="2000" b="1" i="0" u="none" dirty="0" err="1">
              <a:solidFill>
                <a:schemeClr val="tx1"/>
              </a:solidFill>
              <a:latin typeface="HG丸ｺﾞｼｯｸM-PRO" panose="020F0600000000000000" pitchFamily="50" charset="-128"/>
              <a:ea typeface="HG丸ｺﾞｼｯｸM-PRO" panose="020F0600000000000000" pitchFamily="50" charset="-128"/>
            </a:rPr>
            <a:t>　</a:t>
          </a:r>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のどと口の中に薬剤が残らないように、口ゆすぎと、</a:t>
          </a:r>
          <a:endParaRPr lang="en-US" altLang="ja-JP" sz="2000" b="1" i="0" u="none" dirty="0">
            <a:solidFill>
              <a:schemeClr val="tx1"/>
            </a:solidFill>
            <a:latin typeface="HG丸ｺﾞｼｯｸM-PRO" panose="020F0600000000000000" pitchFamily="50" charset="-128"/>
            <a:ea typeface="HG丸ｺﾞｼｯｸM-PRO" panose="020F0600000000000000" pitchFamily="50" charset="-128"/>
          </a:endParaRPr>
        </a:p>
        <a:p>
          <a:pPr algn="l">
            <a:lnSpc>
              <a:spcPts val="1200"/>
            </a:lnSpc>
          </a:pPr>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　　　ガラガラ のうがいを</a:t>
          </a:r>
          <a:r>
            <a:rPr lang="en-US" altLang="ja-JP" sz="2000" b="1" i="0" u="none" dirty="0">
              <a:solidFill>
                <a:schemeClr val="tx1"/>
              </a:solidFill>
              <a:latin typeface="HG丸ｺﾞｼｯｸM-PRO" panose="020F0600000000000000" pitchFamily="50" charset="-128"/>
              <a:ea typeface="HG丸ｺﾞｼｯｸM-PRO" panose="020F0600000000000000" pitchFamily="50" charset="-128"/>
            </a:rPr>
            <a:t>3</a:t>
          </a:r>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回程度行ってください。</a:t>
          </a:r>
          <a:endParaRPr lang="en-US" altLang="ja-JP" sz="2000" b="1" i="0" u="none" dirty="0">
            <a:solidFill>
              <a:schemeClr val="tx1"/>
            </a:solidFill>
            <a:latin typeface="HG丸ｺﾞｼｯｸM-PRO" panose="020F0600000000000000" pitchFamily="50" charset="-128"/>
            <a:ea typeface="HG丸ｺﾞｼｯｸM-PRO" panose="020F0600000000000000" pitchFamily="50" charset="-128"/>
          </a:endParaRPr>
        </a:p>
      </dgm:t>
    </dgm:pt>
    <dgm:pt modelId="{D0147153-E66F-4C10-BE1A-EFE90B0E0C13}" type="parTrans" cxnId="{679F4C0A-5B54-40A6-AA8B-C32677675BA8}">
      <dgm:prSet/>
      <dgm:spPr/>
      <dgm:t>
        <a:bodyPr/>
        <a:lstStyle/>
        <a:p>
          <a:endParaRPr kumimoji="1" lang="ja-JP" altLang="en-US"/>
        </a:p>
      </dgm:t>
    </dgm:pt>
    <dgm:pt modelId="{80B79F48-1ECA-485F-9717-FD5AEED64570}" type="sibTrans" cxnId="{679F4C0A-5B54-40A6-AA8B-C32677675BA8}">
      <dgm:prSet/>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X="17683" custLinFactNeighborY="-2179"/>
      <dgm:spPr/>
    </dgm:pt>
    <dgm:pt modelId="{265BD42A-F8D8-426A-87A4-D24946DBD062}" type="pres">
      <dgm:prSet presAssocID="{57FC1938-2C93-49F5-B95E-3F639BA054F6}" presName="img" presStyleLbl="fgImgPlace1" presStyleIdx="0" presStyleCnt="1" custScaleX="144973" custScaleY="115359" custLinFactNeighborX="3049" custLinFactNeighborY="-1"/>
      <dgm:spPr>
        <a:blipFill rotWithShape="1">
          <a:blip xmlns:r="http://schemas.openxmlformats.org/officeDocument/2006/relationships" r:embed="rId1"/>
          <a:stretch>
            <a:fillRect/>
          </a:stretch>
        </a:blipFill>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04FF0A06-3E21-47DF-BBA3-2B06084A59BA}" type="presOf" srcId="{57FC1938-2C93-49F5-B95E-3F639BA054F6}" destId="{FF756A00-6680-4E15-9013-27CDA4319118}" srcOrd="0" destOrd="0" presId="urn:microsoft.com/office/officeart/2005/8/layout/vList4"/>
    <dgm:cxn modelId="{679F4C0A-5B54-40A6-AA8B-C32677675BA8}" srcId="{ABD5B252-9CA4-4A00-A894-B37509D289A0}" destId="{57FC1938-2C93-49F5-B95E-3F639BA054F6}" srcOrd="0" destOrd="0" parTransId="{D0147153-E66F-4C10-BE1A-EFE90B0E0C13}" sibTransId="{80B79F48-1ECA-485F-9717-FD5AEED64570}"/>
    <dgm:cxn modelId="{725A8D61-FCFB-48A5-BDAE-CA526E66F8DF}" type="presOf" srcId="{ABD5B252-9CA4-4A00-A894-B37509D289A0}" destId="{09CB5A01-564F-492E-BEE5-7AA257B72611}" srcOrd="0" destOrd="0" presId="urn:microsoft.com/office/officeart/2005/8/layout/vList4"/>
    <dgm:cxn modelId="{F07F4D67-7086-4878-9F6D-B85CE2991056}" type="presOf" srcId="{57FC1938-2C93-49F5-B95E-3F639BA054F6}" destId="{E3D7EA18-342D-44F4-8DE1-B515D08D9A22}" srcOrd="1" destOrd="0" presId="urn:microsoft.com/office/officeart/2005/8/layout/vList4"/>
    <dgm:cxn modelId="{CC20CFDC-C7B0-437D-8B0F-2087E9762FD5}" type="presParOf" srcId="{09CB5A01-564F-492E-BEE5-7AA257B72611}" destId="{02F45EB1-FCE1-4B1C-AE43-72F6EFA4613B}" srcOrd="0" destOrd="0" presId="urn:microsoft.com/office/officeart/2005/8/layout/vList4"/>
    <dgm:cxn modelId="{428BD2FC-4C59-42ED-8D0D-A9D342F83D8B}" type="presParOf" srcId="{02F45EB1-FCE1-4B1C-AE43-72F6EFA4613B}" destId="{FF756A00-6680-4E15-9013-27CDA4319118}" srcOrd="0" destOrd="0" presId="urn:microsoft.com/office/officeart/2005/8/layout/vList4"/>
    <dgm:cxn modelId="{9ECC0647-11DB-477C-A4AF-CF49954E6E44}" type="presParOf" srcId="{02F45EB1-FCE1-4B1C-AE43-72F6EFA4613B}" destId="{265BD42A-F8D8-426A-87A4-D24946DBD062}" srcOrd="1" destOrd="0" presId="urn:microsoft.com/office/officeart/2005/8/layout/vList4"/>
    <dgm:cxn modelId="{4DD9FC1E-ABF6-4CD6-926D-C92341068257}"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Lst>
  <dgm:cxnLst>
    <dgm:cxn modelId="{B4B7B5DE-6DC1-403E-8D52-05E726D4C88D}" type="presOf" srcId="{ABD5B252-9CA4-4A00-A894-B37509D289A0}" destId="{09CB5A01-564F-492E-BEE5-7AA257B72611}" srcOrd="0"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nchor="ctr"/>
        <a:lstStyle/>
        <a:p>
          <a:pPr algn="l"/>
          <a:endParaRPr kumimoji="1" lang="ja-JP" altLang="en-US" sz="2400" b="1" u="sng" dirty="0">
            <a:solidFill>
              <a:sysClr val="windowText" lastClr="000000"/>
            </a:solidFill>
            <a:latin typeface="HG丸ｺﾞｼｯｸM-PRO" panose="020F0600000000000000" pitchFamily="50" charset="-128"/>
            <a:ea typeface="HG丸ｺﾞｼｯｸM-PRO" panose="020F0600000000000000" pitchFamily="50" charset="-128"/>
          </a:endParaRPr>
        </a:p>
      </dgm:t>
    </dgm:pt>
    <dgm:pt modelId="{D0147153-E66F-4C10-BE1A-EFE90B0E0C13}" type="parTrans" cxnId="{679F4C0A-5B54-40A6-AA8B-C32677675BA8}">
      <dgm:prSet/>
      <dgm:spPr/>
      <dgm:t>
        <a:bodyPr/>
        <a:lstStyle/>
        <a:p>
          <a:endParaRPr kumimoji="1" lang="ja-JP" altLang="en-US"/>
        </a:p>
      </dgm:t>
    </dgm:pt>
    <dgm:pt modelId="{80B79F48-1ECA-485F-9717-FD5AEED64570}" type="sibTrans" cxnId="{679F4C0A-5B54-40A6-AA8B-C32677675BA8}">
      <dgm:prSet/>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X="-10260" custLinFactNeighborY="-1451"/>
      <dgm:spPr/>
    </dgm:pt>
    <dgm:pt modelId="{265BD42A-F8D8-426A-87A4-D24946DBD062}" type="pres">
      <dgm:prSet presAssocID="{57FC1938-2C93-49F5-B95E-3F639BA054F6}" presName="img" presStyleLbl="fgImgPlace1" presStyleIdx="0" presStyleCnt="1" custScaleX="329810" custScaleY="104088" custLinFactX="29352" custLinFactNeighborX="100000" custLinFactNeighborY="-3429"/>
      <dgm:spPr>
        <a:blipFill rotWithShape="1">
          <a:blip xmlns:r="http://schemas.openxmlformats.org/officeDocument/2006/relationships" r:embed="rId1"/>
          <a:stretch>
            <a:fillRect/>
          </a:stretch>
        </a:blipFill>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7D684513-B314-4A16-A05F-75E286C10562}" type="presOf" srcId="{57FC1938-2C93-49F5-B95E-3F639BA054F6}" destId="{FF756A00-6680-4E15-9013-27CDA4319118}" srcOrd="0" destOrd="0" presId="urn:microsoft.com/office/officeart/2005/8/layout/vList4"/>
    <dgm:cxn modelId="{A3C81AC4-DF62-4DBB-9729-9E40C8910C2A}" type="presOf" srcId="{57FC1938-2C93-49F5-B95E-3F639BA054F6}" destId="{E3D7EA18-342D-44F4-8DE1-B515D08D9A22}" srcOrd="1" destOrd="0" presId="urn:microsoft.com/office/officeart/2005/8/layout/vList4"/>
    <dgm:cxn modelId="{095B5DD5-CEB9-439C-B6FF-97A6C96743CE}" type="presOf" srcId="{ABD5B252-9CA4-4A00-A894-B37509D289A0}" destId="{09CB5A01-564F-492E-BEE5-7AA257B72611}" srcOrd="0" destOrd="0" presId="urn:microsoft.com/office/officeart/2005/8/layout/vList4"/>
    <dgm:cxn modelId="{CA871444-459E-4048-A0F5-E5E415D1CAA9}" type="presParOf" srcId="{09CB5A01-564F-492E-BEE5-7AA257B72611}" destId="{02F45EB1-FCE1-4B1C-AE43-72F6EFA4613B}" srcOrd="0" destOrd="0" presId="urn:microsoft.com/office/officeart/2005/8/layout/vList4"/>
    <dgm:cxn modelId="{0C3C311F-0B06-4346-9F27-467DC534E766}" type="presParOf" srcId="{02F45EB1-FCE1-4B1C-AE43-72F6EFA4613B}" destId="{FF756A00-6680-4E15-9013-27CDA4319118}" srcOrd="0" destOrd="0" presId="urn:microsoft.com/office/officeart/2005/8/layout/vList4"/>
    <dgm:cxn modelId="{73D3DC55-93E6-4DC0-85BB-E0406286C585}" type="presParOf" srcId="{02F45EB1-FCE1-4B1C-AE43-72F6EFA4613B}" destId="{265BD42A-F8D8-426A-87A4-D24946DBD062}" srcOrd="1" destOrd="0" presId="urn:microsoft.com/office/officeart/2005/8/layout/vList4"/>
    <dgm:cxn modelId="{59B0D19A-2580-4ADE-AF19-782F99453881}"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nchor="ctr"/>
        <a:lstStyle/>
        <a:p>
          <a:pPr algn="l"/>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　　</a:t>
          </a:r>
          <a:r>
            <a:rPr lang="en-US" altLang="ja-JP" sz="2000" b="1" i="0" u="sng" dirty="0">
              <a:solidFill>
                <a:schemeClr val="tx1"/>
              </a:solidFill>
              <a:latin typeface="HG丸ｺﾞｼｯｸM-PRO" panose="020F0600000000000000" pitchFamily="50" charset="-128"/>
              <a:ea typeface="HG丸ｺﾞｼｯｸM-PRO" panose="020F0600000000000000" pitchFamily="50" charset="-128"/>
            </a:rPr>
            <a:t>1.</a:t>
          </a:r>
          <a:r>
            <a:rPr lang="ja-JP" altLang="en-US" sz="2000" b="1" i="0" u="sng" dirty="0">
              <a:solidFill>
                <a:schemeClr val="tx1"/>
              </a:solidFill>
              <a:latin typeface="HG丸ｺﾞｼｯｸM-PRO" panose="020F0600000000000000" pitchFamily="50" charset="-128"/>
              <a:ea typeface="HG丸ｺﾞｼｯｸM-PRO" panose="020F0600000000000000" pitchFamily="50" charset="-128"/>
            </a:rPr>
            <a:t>薬剤トレーを軽く叩く</a:t>
          </a:r>
          <a:endParaRPr lang="en-US" altLang="ja-JP" sz="2000" b="1" i="0" u="sng" dirty="0">
            <a:solidFill>
              <a:schemeClr val="tx1"/>
            </a:solidFill>
            <a:latin typeface="HG丸ｺﾞｼｯｸM-PRO" panose="020F0600000000000000" pitchFamily="50" charset="-128"/>
            <a:ea typeface="HG丸ｺﾞｼｯｸM-PRO" panose="020F0600000000000000" pitchFamily="50" charset="-128"/>
          </a:endParaRPr>
        </a:p>
        <a:p>
          <a:pPr algn="l"/>
          <a:r>
            <a:rPr lang="ja-JP" altLang="en-US" sz="1800" b="1" i="0" u="none" dirty="0">
              <a:solidFill>
                <a:schemeClr val="tx1"/>
              </a:solidFill>
              <a:latin typeface="HG丸ｺﾞｼｯｸM-PRO" panose="020F0600000000000000" pitchFamily="50" charset="-128"/>
              <a:ea typeface="HG丸ｺﾞｼｯｸM-PRO" panose="020F0600000000000000" pitchFamily="50" charset="-128"/>
            </a:rPr>
            <a:t>　　・容器内の薬を下に集めます。</a:t>
          </a:r>
          <a:endParaRPr lang="en-US" altLang="ja-JP" sz="1800" b="1" i="0" u="none" dirty="0">
            <a:solidFill>
              <a:schemeClr val="tx1"/>
            </a:solidFill>
            <a:latin typeface="HG丸ｺﾞｼｯｸM-PRO" panose="020F0600000000000000" pitchFamily="50" charset="-128"/>
            <a:ea typeface="HG丸ｺﾞｼｯｸM-PRO" panose="020F0600000000000000" pitchFamily="50" charset="-128"/>
          </a:endParaRPr>
        </a:p>
        <a:p>
          <a:pPr algn="l"/>
          <a:r>
            <a:rPr lang="ja-JP" altLang="en-US" sz="1800" b="1" dirty="0">
              <a:solidFill>
                <a:srgbClr val="FF0000"/>
              </a:solidFill>
              <a:latin typeface="HG丸ｺﾞｼｯｸM-PRO" panose="020F0600000000000000" pitchFamily="50" charset="-128"/>
              <a:ea typeface="HG丸ｺﾞｼｯｸM-PRO" panose="020F0600000000000000" pitchFamily="50" charset="-128"/>
            </a:rPr>
            <a:t>　　・薬剤トレーをスライドさせない。</a:t>
          </a:r>
          <a:endParaRPr kumimoji="1" lang="ja-JP" altLang="en-US" sz="307000" b="1" u="none" dirty="0">
            <a:solidFill>
              <a:srgbClr val="FF0000"/>
            </a:solidFill>
            <a:latin typeface="HG丸ｺﾞｼｯｸM-PRO" panose="020F0600000000000000" pitchFamily="50" charset="-128"/>
            <a:ea typeface="HG丸ｺﾞｼｯｸM-PRO" panose="020F0600000000000000" pitchFamily="50" charset="-128"/>
          </a:endParaRPr>
        </a:p>
      </dgm:t>
    </dgm:pt>
    <dgm:pt modelId="{D0147153-E66F-4C10-BE1A-EFE90B0E0C13}" type="par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Y="-24648"/>
      <dgm:spPr/>
    </dgm:pt>
    <dgm:pt modelId="{265BD42A-F8D8-426A-87A4-D24946DBD062}" type="pres">
      <dgm:prSet presAssocID="{57FC1938-2C93-49F5-B95E-3F639BA054F6}" presName="img" presStyleLbl="fgImgPlace1" presStyleIdx="0" presStyleCnt="1" custScaleY="115359" custLinFactNeighborX="-7349" custLinFactNeighborY="-1"/>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CC5C5D33-3D7F-458C-980B-4C92A9AFE022}" type="presOf" srcId="{57FC1938-2C93-49F5-B95E-3F639BA054F6}" destId="{FF756A00-6680-4E15-9013-27CDA4319118}" srcOrd="0" destOrd="0" presId="urn:microsoft.com/office/officeart/2005/8/layout/vList4"/>
    <dgm:cxn modelId="{30817576-7363-437E-9EB2-048EDFDF3654}" type="presOf" srcId="{ABD5B252-9CA4-4A00-A894-B37509D289A0}" destId="{09CB5A01-564F-492E-BEE5-7AA257B72611}" srcOrd="0" destOrd="0" presId="urn:microsoft.com/office/officeart/2005/8/layout/vList4"/>
    <dgm:cxn modelId="{CA3E7ECE-82F3-4179-B486-DC714E6A7E09}" type="presOf" srcId="{57FC1938-2C93-49F5-B95E-3F639BA054F6}" destId="{E3D7EA18-342D-44F4-8DE1-B515D08D9A22}" srcOrd="1" destOrd="0" presId="urn:microsoft.com/office/officeart/2005/8/layout/vList4"/>
    <dgm:cxn modelId="{B6942CEF-0A54-4DB1-8C6A-641AEE8E540A}" type="presParOf" srcId="{09CB5A01-564F-492E-BEE5-7AA257B72611}" destId="{02F45EB1-FCE1-4B1C-AE43-72F6EFA4613B}" srcOrd="0" destOrd="0" presId="urn:microsoft.com/office/officeart/2005/8/layout/vList4"/>
    <dgm:cxn modelId="{F2AC3C3C-7ADB-4B66-92FA-6FA4E6F001D5}" type="presParOf" srcId="{02F45EB1-FCE1-4B1C-AE43-72F6EFA4613B}" destId="{FF756A00-6680-4E15-9013-27CDA4319118}" srcOrd="0" destOrd="0" presId="urn:microsoft.com/office/officeart/2005/8/layout/vList4"/>
    <dgm:cxn modelId="{0EBB1AF5-5D50-4C83-AA89-816F2317073B}" type="presParOf" srcId="{02F45EB1-FCE1-4B1C-AE43-72F6EFA4613B}" destId="{265BD42A-F8D8-426A-87A4-D24946DBD062}" srcOrd="1" destOrd="0" presId="urn:microsoft.com/office/officeart/2005/8/layout/vList4"/>
    <dgm:cxn modelId="{0A5E208B-5D64-46C7-8FF9-8F874FBD8D30}"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noFill/>
        <a:ln>
          <a:solidFill>
            <a:schemeClr val="tx1"/>
          </a:solidFill>
        </a:ln>
      </dgm:spPr>
      <dgm:t>
        <a:bodyPr anchor="ctr"/>
        <a:lstStyle/>
        <a:p>
          <a:pPr algn="l"/>
          <a:r>
            <a:rPr lang="ja-JP" altLang="en-US" sz="2000" b="1" i="0" u="none" dirty="0">
              <a:solidFill>
                <a:schemeClr val="tx1"/>
              </a:solidFill>
              <a:latin typeface="HG丸ｺﾞｼｯｸM-PRO" panose="020F0600000000000000" pitchFamily="50" charset="-128"/>
              <a:ea typeface="HG丸ｺﾞｼｯｸM-PRO" panose="020F0600000000000000" pitchFamily="50" charset="-128"/>
            </a:rPr>
            <a:t>　　</a:t>
          </a:r>
          <a:r>
            <a:rPr lang="en-US" altLang="ja-JP" sz="2000" b="1" i="0" u="none" dirty="0">
              <a:solidFill>
                <a:schemeClr val="tx1"/>
              </a:solidFill>
              <a:latin typeface="HG丸ｺﾞｼｯｸM-PRO" panose="020F0600000000000000" pitchFamily="50" charset="-128"/>
              <a:ea typeface="HG丸ｺﾞｼｯｸM-PRO" panose="020F0600000000000000" pitchFamily="50" charset="-128"/>
            </a:rPr>
            <a:t>2.</a:t>
          </a:r>
          <a:r>
            <a:rPr lang="en-US" altLang="ja-JP" sz="2000" b="1" i="0" u="sng" dirty="0">
              <a:solidFill>
                <a:schemeClr val="tx1"/>
              </a:solidFill>
              <a:latin typeface="HG丸ｺﾞｼｯｸM-PRO" panose="020F0600000000000000" pitchFamily="50" charset="-128"/>
              <a:ea typeface="HG丸ｺﾞｼｯｸM-PRO" panose="020F0600000000000000" pitchFamily="50" charset="-128"/>
            </a:rPr>
            <a:t>.</a:t>
          </a:r>
          <a:r>
            <a:rPr lang="ja-JP" altLang="en-US" sz="2000" b="1" i="0" u="sng" dirty="0">
              <a:solidFill>
                <a:schemeClr val="tx1"/>
              </a:solidFill>
              <a:latin typeface="HG丸ｺﾞｼｯｸM-PRO" panose="020F0600000000000000" pitchFamily="50" charset="-128"/>
              <a:ea typeface="HG丸ｺﾞｼｯｸM-PRO" panose="020F0600000000000000" pitchFamily="50" charset="-128"/>
            </a:rPr>
            <a:t>薬剤トレーを端まで押し込む</a:t>
          </a:r>
          <a:endParaRPr lang="en-US" altLang="ja-JP" sz="2000" b="1" i="0" u="sng" dirty="0">
            <a:solidFill>
              <a:schemeClr val="tx1"/>
            </a:solidFill>
            <a:latin typeface="HG丸ｺﾞｼｯｸM-PRO" panose="020F0600000000000000" pitchFamily="50" charset="-128"/>
            <a:ea typeface="HG丸ｺﾞｼｯｸM-PRO" panose="020F0600000000000000" pitchFamily="50" charset="-128"/>
          </a:endParaRPr>
        </a:p>
        <a:p>
          <a:pPr algn="l"/>
          <a:r>
            <a:rPr lang="ja-JP" altLang="en-US" sz="1800" b="1" i="0" u="none" dirty="0">
              <a:solidFill>
                <a:schemeClr val="tx1"/>
              </a:solidFill>
              <a:latin typeface="HG丸ｺﾞｼｯｸM-PRO" panose="020F0600000000000000" pitchFamily="50" charset="-128"/>
              <a:ea typeface="HG丸ｺﾞｼｯｸM-PRO" panose="020F0600000000000000" pitchFamily="50" charset="-128"/>
            </a:rPr>
            <a:t>　　</a:t>
          </a:r>
          <a:r>
            <a:rPr lang="ja-JP" altLang="en-US" sz="1800" b="1" dirty="0">
              <a:solidFill>
                <a:srgbClr val="FF0000"/>
              </a:solidFill>
              <a:latin typeface="HG丸ｺﾞｼｯｸM-PRO" panose="020F0600000000000000" pitchFamily="50" charset="-128"/>
              <a:ea typeface="HG丸ｺﾞｼｯｸM-PRO" panose="020F0600000000000000" pitchFamily="50" charset="-128"/>
            </a:rPr>
            <a:t>・必ず端まで押し込むように。</a:t>
          </a:r>
          <a:endParaRPr lang="en-US" altLang="ja-JP" sz="1800" b="1" dirty="0">
            <a:solidFill>
              <a:srgbClr val="FF0000"/>
            </a:solidFill>
            <a:latin typeface="HG丸ｺﾞｼｯｸM-PRO" panose="020F0600000000000000" pitchFamily="50" charset="-128"/>
            <a:ea typeface="HG丸ｺﾞｼｯｸM-PRO" panose="020F0600000000000000" pitchFamily="50" charset="-128"/>
          </a:endParaRPr>
        </a:p>
      </dgm:t>
    </dgm:pt>
    <dgm:pt modelId="{D0147153-E66F-4C10-BE1A-EFE90B0E0C13}" type="par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Y="7516"/>
      <dgm:spPr/>
    </dgm:pt>
    <dgm:pt modelId="{265BD42A-F8D8-426A-87A4-D24946DBD062}" type="pres">
      <dgm:prSet presAssocID="{57FC1938-2C93-49F5-B95E-3F639BA054F6}" presName="img" presStyleLbl="fgImgPlace1" presStyleIdx="0" presStyleCnt="1" custScaleY="115359" custLinFactNeighborX="-7349" custLinFactNeighborY="-1"/>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104F0D05-A3EF-4120-9C01-BCB2E601A969}" type="presOf" srcId="{57FC1938-2C93-49F5-B95E-3F639BA054F6}" destId="{FF756A00-6680-4E15-9013-27CDA4319118}" srcOrd="0" destOrd="0" presId="urn:microsoft.com/office/officeart/2005/8/layout/vList4"/>
    <dgm:cxn modelId="{679F4C0A-5B54-40A6-AA8B-C32677675BA8}" srcId="{ABD5B252-9CA4-4A00-A894-B37509D289A0}" destId="{57FC1938-2C93-49F5-B95E-3F639BA054F6}" srcOrd="0" destOrd="0" parTransId="{D0147153-E66F-4C10-BE1A-EFE90B0E0C13}" sibTransId="{80B79F48-1ECA-485F-9717-FD5AEED64570}"/>
    <dgm:cxn modelId="{B8ACA90F-3087-4BC4-9EEE-A8174D286ACD}" type="presOf" srcId="{ABD5B252-9CA4-4A00-A894-B37509D289A0}" destId="{09CB5A01-564F-492E-BEE5-7AA257B72611}" srcOrd="0" destOrd="0" presId="urn:microsoft.com/office/officeart/2005/8/layout/vList4"/>
    <dgm:cxn modelId="{F4259481-128C-4161-B322-8E40DA1749BC}" type="presOf" srcId="{57FC1938-2C93-49F5-B95E-3F639BA054F6}" destId="{E3D7EA18-342D-44F4-8DE1-B515D08D9A22}" srcOrd="1" destOrd="0" presId="urn:microsoft.com/office/officeart/2005/8/layout/vList4"/>
    <dgm:cxn modelId="{50B77F2C-0F6D-4278-BAA9-9A5419080F32}" type="presParOf" srcId="{09CB5A01-564F-492E-BEE5-7AA257B72611}" destId="{02F45EB1-FCE1-4B1C-AE43-72F6EFA4613B}" srcOrd="0" destOrd="0" presId="urn:microsoft.com/office/officeart/2005/8/layout/vList4"/>
    <dgm:cxn modelId="{37A1733A-F438-442B-A371-09E38AA6956F}" type="presParOf" srcId="{02F45EB1-FCE1-4B1C-AE43-72F6EFA4613B}" destId="{FF756A00-6680-4E15-9013-27CDA4319118}" srcOrd="0" destOrd="0" presId="urn:microsoft.com/office/officeart/2005/8/layout/vList4"/>
    <dgm:cxn modelId="{3A16C621-CF82-43B6-95D9-7B9891BE043B}" type="presParOf" srcId="{02F45EB1-FCE1-4B1C-AE43-72F6EFA4613B}" destId="{265BD42A-F8D8-426A-87A4-D24946DBD062}" srcOrd="1" destOrd="0" presId="urn:microsoft.com/office/officeart/2005/8/layout/vList4"/>
    <dgm:cxn modelId="{B61E9A7E-6968-450F-9826-EDD71CBB5EBE}"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Lst>
  <dgm:cxnLst>
    <dgm:cxn modelId="{1EF2AF50-C1FF-4ACE-8E7A-B85D71635E04}" type="presOf" srcId="{ABD5B252-9CA4-4A00-A894-B37509D289A0}" destId="{09CB5A01-564F-492E-BEE5-7AA257B72611}" srcOrd="0"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Lst>
  <dgm:cxnLst>
    <dgm:cxn modelId="{D8CB3D1F-E9B0-4562-9522-B3AD9C4A12BC}" type="presOf" srcId="{ABD5B252-9CA4-4A00-A894-B37509D289A0}" destId="{09CB5A01-564F-492E-BEE5-7AA257B72611}" srcOrd="0"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789405" cy="1626869"/>
        </a:xfrm>
        <a:noFill/>
        <a:ln w="12700" cap="flat" cmpd="sng" algn="ctr">
          <a:solidFill>
            <a:sysClr val="windowText" lastClr="000000"/>
          </a:solidFill>
          <a:prstDash val="solid"/>
          <a:miter lim="800000"/>
        </a:ln>
        <a:effectLst/>
      </dgm:spPr>
      <dgm:t>
        <a:bodyPr anchor="ctr"/>
        <a:lstStyle/>
        <a:p>
          <a:pPr algn="l">
            <a:lnSpc>
              <a:spcPct val="100000"/>
            </a:lnSpc>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・無理をしない程度に「フーッ」と十分に息を吐き出します。</a:t>
          </a:r>
          <a:b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br>
          <a:endParaRPr lang="en-US" altLang="ja-JP" sz="2000" b="1"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algn="l">
            <a:lnSpc>
              <a:spcPct val="100000"/>
            </a:lnSpc>
            <a:buNone/>
          </a:pPr>
          <a:r>
            <a:rPr lang="en-US" altLang="ja-JP"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吸入口には息を吹きかけないでください。</a:t>
          </a:r>
          <a:endParaRPr kumimoji="1"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gm:t>
    </dgm:pt>
    <dgm:pt modelId="{D0147153-E66F-4C10-BE1A-EFE90B0E0C13}" type="par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X="-265" custLinFactNeighborY="7566"/>
      <dgm:spPr>
        <a:prstGeom prst="roundRect">
          <a:avLst>
            <a:gd name="adj" fmla="val 10000"/>
          </a:avLst>
        </a:prstGeom>
      </dgm:spPr>
    </dgm:pt>
    <dgm:pt modelId="{265BD42A-F8D8-426A-87A4-D24946DBD062}" type="pres">
      <dgm:prSet presAssocID="{57FC1938-2C93-49F5-B95E-3F639BA054F6}" presName="img" presStyleLbl="fgImgPlace1" presStyleIdx="0" presStyleCnt="1" custScaleY="115359" custLinFactNeighborX="-3569" custLinFactNeighborY="-618"/>
      <dgm:spPr>
        <a:xfrm>
          <a:off x="99948" y="54695"/>
          <a:ext cx="1757881" cy="1501392"/>
        </a:xfrm>
        <a:prstGeom prst="roundRect">
          <a:avLst>
            <a:gd name="adj" fmla="val 10000"/>
          </a:avLst>
        </a:prstGeom>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47A8D663-9BED-48B9-B935-B56EEE213070}" type="presOf" srcId="{57FC1938-2C93-49F5-B95E-3F639BA054F6}" destId="{FF756A00-6680-4E15-9013-27CDA4319118}" srcOrd="0" destOrd="0" presId="urn:microsoft.com/office/officeart/2005/8/layout/vList4"/>
    <dgm:cxn modelId="{065D979D-CB13-4B46-87A6-E3343BC495A9}" type="presOf" srcId="{57FC1938-2C93-49F5-B95E-3F639BA054F6}" destId="{E3D7EA18-342D-44F4-8DE1-B515D08D9A22}" srcOrd="1" destOrd="0" presId="urn:microsoft.com/office/officeart/2005/8/layout/vList4"/>
    <dgm:cxn modelId="{51FE17F9-F198-4FDE-8E77-C304EA6507D1}" type="presOf" srcId="{ABD5B252-9CA4-4A00-A894-B37509D289A0}" destId="{09CB5A01-564F-492E-BEE5-7AA257B72611}" srcOrd="0" destOrd="0" presId="urn:microsoft.com/office/officeart/2005/8/layout/vList4"/>
    <dgm:cxn modelId="{F7F21BA8-4C1D-4231-80D8-808EA987B235}" type="presParOf" srcId="{09CB5A01-564F-492E-BEE5-7AA257B72611}" destId="{02F45EB1-FCE1-4B1C-AE43-72F6EFA4613B}" srcOrd="0" destOrd="0" presId="urn:microsoft.com/office/officeart/2005/8/layout/vList4"/>
    <dgm:cxn modelId="{FF2068AB-94BD-4E70-A88F-D4B2062EAAFA}" type="presParOf" srcId="{02F45EB1-FCE1-4B1C-AE43-72F6EFA4613B}" destId="{FF756A00-6680-4E15-9013-27CDA4319118}" srcOrd="0" destOrd="0" presId="urn:microsoft.com/office/officeart/2005/8/layout/vList4"/>
    <dgm:cxn modelId="{810BAD0E-8AC0-4983-B9CA-CC04EB8F98BF}" type="presParOf" srcId="{02F45EB1-FCE1-4B1C-AE43-72F6EFA4613B}" destId="{265BD42A-F8D8-426A-87A4-D24946DBD062}" srcOrd="1" destOrd="0" presId="urn:microsoft.com/office/officeart/2005/8/layout/vList4"/>
    <dgm:cxn modelId="{A69C196E-395C-4EEC-A65F-04767C17C4A9}"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789405" cy="1577340"/>
        </a:xfrm>
        <a:noFill/>
        <a:ln w="12700" cap="flat" cmpd="sng" algn="ctr">
          <a:solidFill>
            <a:sysClr val="windowText" lastClr="000000"/>
          </a:solidFill>
          <a:prstDash val="solid"/>
          <a:miter lim="800000"/>
        </a:ln>
        <a:effectLst/>
      </dgm:spPr>
      <dgm:t>
        <a:bodyPr anchor="ctr"/>
        <a:lstStyle/>
        <a:p>
          <a:pPr algn="l">
            <a:lnSpc>
              <a:spcPct val="100000"/>
            </a:lnSpc>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・吸入口全体をしっかりくわえ、深く「スーーッ」っと吸い込みます。</a:t>
          </a:r>
          <a:endParaRPr kumimoji="1" lang="ja-JP" altLang="en-US" sz="200" b="1"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gm:t>
    </dgm:pt>
    <dgm:pt modelId="{D0147153-E66F-4C10-BE1A-EFE90B0E0C13}" type="parTrans" cxnId="{679F4C0A-5B54-40A6-AA8B-C32677675BA8}">
      <dgm:prSet/>
      <dgm:spPr/>
      <dgm:t>
        <a:bodyPr/>
        <a:lstStyle/>
        <a:p>
          <a:pPr>
            <a:lnSpc>
              <a:spcPct val="100000"/>
            </a:lnSpc>
          </a:pPr>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pPr>
            <a:lnSpc>
              <a:spcPct val="100000"/>
            </a:lnSpc>
          </a:pPr>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Y="-13378"/>
      <dgm:spPr>
        <a:prstGeom prst="roundRect">
          <a:avLst>
            <a:gd name="adj" fmla="val 10000"/>
          </a:avLst>
        </a:prstGeom>
      </dgm:spPr>
    </dgm:pt>
    <dgm:pt modelId="{265BD42A-F8D8-426A-87A4-D24946DBD062}" type="pres">
      <dgm:prSet presAssocID="{57FC1938-2C93-49F5-B95E-3F639BA054F6}" presName="img" presStyleLbl="fgImgPlace1" presStyleIdx="0" presStyleCnt="1" custScaleY="115359" custLinFactNeighborX="-2611" custLinFactNeighborY="-1"/>
      <dgm:spPr>
        <a:xfrm>
          <a:off x="111835" y="60815"/>
          <a:ext cx="1757881" cy="1455682"/>
        </a:xfrm>
        <a:prstGeom prst="roundRect">
          <a:avLst>
            <a:gd name="adj" fmla="val 10000"/>
          </a:avLst>
        </a:prstGeom>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0335F067-00AD-43D5-8D24-1A877B72D424}" type="presOf" srcId="{57FC1938-2C93-49F5-B95E-3F639BA054F6}" destId="{E3D7EA18-342D-44F4-8DE1-B515D08D9A22}" srcOrd="1" destOrd="0" presId="urn:microsoft.com/office/officeart/2005/8/layout/vList4"/>
    <dgm:cxn modelId="{43F46AB0-2F80-4D5D-BC7E-AEC52655EA74}" type="presOf" srcId="{ABD5B252-9CA4-4A00-A894-B37509D289A0}" destId="{09CB5A01-564F-492E-BEE5-7AA257B72611}" srcOrd="0" destOrd="0" presId="urn:microsoft.com/office/officeart/2005/8/layout/vList4"/>
    <dgm:cxn modelId="{C81B25E4-4B1A-4F4E-9F27-4B5A1595FAE8}" type="presOf" srcId="{57FC1938-2C93-49F5-B95E-3F639BA054F6}" destId="{FF756A00-6680-4E15-9013-27CDA4319118}" srcOrd="0" destOrd="0" presId="urn:microsoft.com/office/officeart/2005/8/layout/vList4"/>
    <dgm:cxn modelId="{16557F02-A0C6-4192-82E5-BF3B34C86F73}" type="presParOf" srcId="{09CB5A01-564F-492E-BEE5-7AA257B72611}" destId="{02F45EB1-FCE1-4B1C-AE43-72F6EFA4613B}" srcOrd="0" destOrd="0" presId="urn:microsoft.com/office/officeart/2005/8/layout/vList4"/>
    <dgm:cxn modelId="{82E27174-A5E0-4283-8811-324FA3262B96}" type="presParOf" srcId="{02F45EB1-FCE1-4B1C-AE43-72F6EFA4613B}" destId="{FF756A00-6680-4E15-9013-27CDA4319118}" srcOrd="0" destOrd="0" presId="urn:microsoft.com/office/officeart/2005/8/layout/vList4"/>
    <dgm:cxn modelId="{C1154C63-0783-4281-A34B-C479D8E21750}" type="presParOf" srcId="{02F45EB1-FCE1-4B1C-AE43-72F6EFA4613B}" destId="{265BD42A-F8D8-426A-87A4-D24946DBD062}" srcOrd="1" destOrd="0" presId="urn:microsoft.com/office/officeart/2005/8/layout/vList4"/>
    <dgm:cxn modelId="{E0BEFB63-19F4-4C4B-A7C2-B6C0C3DE0A2F}"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963892" cy="1361440"/>
        </a:xfrm>
        <a:noFill/>
        <a:ln w="12700" cap="flat" cmpd="sng" algn="ctr">
          <a:solidFill>
            <a:sysClr val="windowText" lastClr="000000"/>
          </a:solidFill>
          <a:prstDash val="solid"/>
          <a:miter lim="800000"/>
        </a:ln>
        <a:effectLst/>
      </dgm:spPr>
      <dgm:t>
        <a:bodyPr anchor="ctr"/>
        <a:lstStyle/>
        <a:p>
          <a:pPr algn="l">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・吸入口から口を離し、苦しくない程度（</a:t>
          </a:r>
          <a:r>
            <a:rPr lang="en-US" altLang="ja-JP"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5</a:t>
          </a: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秒程）息を止めます。</a:t>
          </a:r>
          <a:br>
            <a:rPr lang="ja-JP" altLang="en-US" sz="1200" b="1" dirty="0">
              <a:solidFill>
                <a:sysClr val="windowText" lastClr="000000"/>
              </a:solidFill>
              <a:latin typeface="HG丸ｺﾞｼｯｸM-PRO" panose="020F0600000000000000" pitchFamily="50" charset="-128"/>
              <a:ea typeface="HG丸ｺﾞｼｯｸM-PRO" panose="020F0600000000000000" pitchFamily="50" charset="-128"/>
              <a:cs typeface="+mn-cs"/>
            </a:rPr>
          </a:br>
          <a:endParaRPr kumimoji="1" lang="ja-JP" altLang="en-US" sz="100" b="1"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gm:t>
    </dgm:pt>
    <dgm:pt modelId="{D0147153-E66F-4C10-BE1A-EFE90B0E0C13}" type="par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Y="-31931"/>
      <dgm:spPr>
        <a:prstGeom prst="roundRect">
          <a:avLst>
            <a:gd name="adj" fmla="val 10000"/>
          </a:avLst>
        </a:prstGeom>
      </dgm:spPr>
    </dgm:pt>
    <dgm:pt modelId="{265BD42A-F8D8-426A-87A4-D24946DBD062}" type="pres">
      <dgm:prSet presAssocID="{57FC1938-2C93-49F5-B95E-3F639BA054F6}" presName="img" presStyleLbl="fgImgPlace1" presStyleIdx="0" presStyleCnt="1" custScaleY="115359" custLinFactNeighborX="-3064" custLinFactNeighborY="-1"/>
      <dgm:spPr>
        <a:xfrm>
          <a:off x="81213" y="52491"/>
          <a:ext cx="1792778" cy="1256434"/>
        </a:xfrm>
        <a:prstGeom prst="roundRect">
          <a:avLst>
            <a:gd name="adj" fmla="val 10000"/>
          </a:avLst>
        </a:prstGeom>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5F2AD232-D377-4F8E-A313-07F0C44AA86C}" type="presOf" srcId="{57FC1938-2C93-49F5-B95E-3F639BA054F6}" destId="{E3D7EA18-342D-44F4-8DE1-B515D08D9A22}" srcOrd="1" destOrd="0" presId="urn:microsoft.com/office/officeart/2005/8/layout/vList4"/>
    <dgm:cxn modelId="{A52FD959-B714-4B93-8C65-FD8EF2A630ED}" type="presOf" srcId="{ABD5B252-9CA4-4A00-A894-B37509D289A0}" destId="{09CB5A01-564F-492E-BEE5-7AA257B72611}" srcOrd="0" destOrd="0" presId="urn:microsoft.com/office/officeart/2005/8/layout/vList4"/>
    <dgm:cxn modelId="{A138F1C3-DDC6-4079-B1EF-B9E8715932D9}" type="presOf" srcId="{57FC1938-2C93-49F5-B95E-3F639BA054F6}" destId="{FF756A00-6680-4E15-9013-27CDA4319118}" srcOrd="0" destOrd="0" presId="urn:microsoft.com/office/officeart/2005/8/layout/vList4"/>
    <dgm:cxn modelId="{152FCFD0-B4DF-412F-AF78-DB2AB84DCB88}" type="presParOf" srcId="{09CB5A01-564F-492E-BEE5-7AA257B72611}" destId="{02F45EB1-FCE1-4B1C-AE43-72F6EFA4613B}" srcOrd="0" destOrd="0" presId="urn:microsoft.com/office/officeart/2005/8/layout/vList4"/>
    <dgm:cxn modelId="{F3A49CB1-2EFD-490C-AD3C-3231C9115A21}" type="presParOf" srcId="{02F45EB1-FCE1-4B1C-AE43-72F6EFA4613B}" destId="{FF756A00-6680-4E15-9013-27CDA4319118}" srcOrd="0" destOrd="0" presId="urn:microsoft.com/office/officeart/2005/8/layout/vList4"/>
    <dgm:cxn modelId="{24076BAE-15E4-4342-B0CF-765DD420B0D2}" type="presParOf" srcId="{02F45EB1-FCE1-4B1C-AE43-72F6EFA4613B}" destId="{265BD42A-F8D8-426A-87A4-D24946DBD062}" srcOrd="1" destOrd="0" presId="urn:microsoft.com/office/officeart/2005/8/layout/vList4"/>
    <dgm:cxn modelId="{07B5F25A-9958-49B0-B1BE-E66EA24145EB}"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963892" cy="1634490"/>
        </a:xfrm>
        <a:noFill/>
        <a:ln w="12700" cap="flat" cmpd="sng" algn="ctr">
          <a:solidFill>
            <a:sysClr val="windowText" lastClr="000000"/>
          </a:solidFill>
          <a:prstDash val="solid"/>
          <a:miter lim="800000"/>
        </a:ln>
        <a:effectLst/>
      </dgm:spPr>
      <dgm:t>
        <a:bodyPr anchor="ctr"/>
        <a:lstStyle/>
        <a:p>
          <a:pPr algn="l">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・ゆっくりと息を吐き出してください。</a:t>
          </a:r>
          <a:endParaRPr lang="en-US" altLang="ja-JP" sz="2000" b="1"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algn="l">
            <a:buNone/>
          </a:pPr>
          <a:r>
            <a:rPr lang="en-US" altLang="ja-JP"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吸入口には息を吹きかけないでください。</a:t>
          </a:r>
          <a:endParaRPr lang="ja-JP" altLang="en-US" sz="20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algn="l">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・別のトレーも同様に吸入を行ってください。</a:t>
          </a:r>
        </a:p>
      </dgm:t>
    </dgm:pt>
    <dgm:pt modelId="{D0147153-E66F-4C10-BE1A-EFE90B0E0C13}" type="par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Y="-35644"/>
      <dgm:spPr>
        <a:prstGeom prst="roundRect">
          <a:avLst>
            <a:gd name="adj" fmla="val 10000"/>
          </a:avLst>
        </a:prstGeom>
      </dgm:spPr>
    </dgm:pt>
    <dgm:pt modelId="{265BD42A-F8D8-426A-87A4-D24946DBD062}" type="pres">
      <dgm:prSet presAssocID="{57FC1938-2C93-49F5-B95E-3F639BA054F6}" presName="img" presStyleLbl="fgImgPlace1" presStyleIdx="0" presStyleCnt="1" custScaleY="115359" custLinFactNeighborX="-4265" custLinFactNeighborY="-1"/>
      <dgm:spPr>
        <a:xfrm>
          <a:off x="86987" y="63019"/>
          <a:ext cx="1792778" cy="1508425"/>
        </a:xfrm>
        <a:prstGeom prst="roundRect">
          <a:avLst>
            <a:gd name="adj" fmla="val 10000"/>
          </a:avLst>
        </a:prstGeom>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1FBC5C70-C990-41EB-B82D-6D1D543BC2E8}" type="presOf" srcId="{57FC1938-2C93-49F5-B95E-3F639BA054F6}" destId="{FF756A00-6680-4E15-9013-27CDA4319118}" srcOrd="0" destOrd="0" presId="urn:microsoft.com/office/officeart/2005/8/layout/vList4"/>
    <dgm:cxn modelId="{21A19BC8-14FE-47C2-A722-01D0E76D33CD}" type="presOf" srcId="{57FC1938-2C93-49F5-B95E-3F639BA054F6}" destId="{E3D7EA18-342D-44F4-8DE1-B515D08D9A22}" srcOrd="1" destOrd="0" presId="urn:microsoft.com/office/officeart/2005/8/layout/vList4"/>
    <dgm:cxn modelId="{CEAC45F5-906D-486E-90C4-A84F9447B032}" type="presOf" srcId="{ABD5B252-9CA4-4A00-A894-B37509D289A0}" destId="{09CB5A01-564F-492E-BEE5-7AA257B72611}" srcOrd="0" destOrd="0" presId="urn:microsoft.com/office/officeart/2005/8/layout/vList4"/>
    <dgm:cxn modelId="{9CB460A4-8139-44DA-92B4-8414AFF8CAA7}" type="presParOf" srcId="{09CB5A01-564F-492E-BEE5-7AA257B72611}" destId="{02F45EB1-FCE1-4B1C-AE43-72F6EFA4613B}" srcOrd="0" destOrd="0" presId="urn:microsoft.com/office/officeart/2005/8/layout/vList4"/>
    <dgm:cxn modelId="{F086C197-ED6C-45D2-ACAE-472A1601E4DD}" type="presParOf" srcId="{02F45EB1-FCE1-4B1C-AE43-72F6EFA4613B}" destId="{FF756A00-6680-4E15-9013-27CDA4319118}" srcOrd="0" destOrd="0" presId="urn:microsoft.com/office/officeart/2005/8/layout/vList4"/>
    <dgm:cxn modelId="{98B23658-A517-4256-AF3E-487F8CE83C83}" type="presParOf" srcId="{02F45EB1-FCE1-4B1C-AE43-72F6EFA4613B}" destId="{265BD42A-F8D8-426A-87A4-D24946DBD062}" srcOrd="1" destOrd="0" presId="urn:microsoft.com/office/officeart/2005/8/layout/vList4"/>
    <dgm:cxn modelId="{8A305E4A-9727-4AAC-A800-F43C5CF48744}"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789405" cy="1577340"/>
        </a:xfrm>
        <a:noFill/>
        <a:ln w="12700" cap="flat" cmpd="sng" algn="ctr">
          <a:solidFill>
            <a:sysClr val="windowText" lastClr="000000"/>
          </a:solidFill>
          <a:prstDash val="solid"/>
          <a:miter lim="800000"/>
        </a:ln>
        <a:effectLst/>
      </dgm:spPr>
      <dgm:t>
        <a:bodyPr anchor="ctr"/>
        <a:lstStyle/>
        <a:p>
          <a:pPr algn="l">
            <a:lnSpc>
              <a:spcPct val="100000"/>
            </a:lnSpc>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・吸入後はイナビルをアルミ包装に戻し、捨ててください。</a:t>
          </a:r>
          <a:endParaRPr kumimoji="1" lang="ja-JP" altLang="en-US" sz="200" b="1"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gm:t>
    </dgm:pt>
    <dgm:pt modelId="{D0147153-E66F-4C10-BE1A-EFE90B0E0C13}" type="parTrans" cxnId="{679F4C0A-5B54-40A6-AA8B-C32677675BA8}">
      <dgm:prSet/>
      <dgm:spPr/>
      <dgm:t>
        <a:bodyPr/>
        <a:lstStyle/>
        <a:p>
          <a:pPr>
            <a:lnSpc>
              <a:spcPct val="100000"/>
            </a:lnSpc>
          </a:pPr>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pPr>
            <a:lnSpc>
              <a:spcPct val="100000"/>
            </a:lnSpc>
          </a:pPr>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Y="-13378"/>
      <dgm:spPr>
        <a:prstGeom prst="roundRect">
          <a:avLst>
            <a:gd name="adj" fmla="val 10000"/>
          </a:avLst>
        </a:prstGeom>
      </dgm:spPr>
    </dgm:pt>
    <dgm:pt modelId="{265BD42A-F8D8-426A-87A4-D24946DBD062}" type="pres">
      <dgm:prSet presAssocID="{57FC1938-2C93-49F5-B95E-3F639BA054F6}" presName="img" presStyleLbl="fgImgPlace1" presStyleIdx="0" presStyleCnt="1" custScaleY="115359" custLinFactNeighborX="-2611" custLinFactNeighborY="-1"/>
      <dgm:spPr>
        <a:xfrm>
          <a:off x="111835" y="60815"/>
          <a:ext cx="1757881" cy="1455682"/>
        </a:xfrm>
        <a:prstGeom prst="roundRect">
          <a:avLst>
            <a:gd name="adj" fmla="val 10000"/>
          </a:avLst>
        </a:prstGeom>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E6AD3514-BBF4-4845-A77C-E134B34C2022}" type="presOf" srcId="{57FC1938-2C93-49F5-B95E-3F639BA054F6}" destId="{E3D7EA18-342D-44F4-8DE1-B515D08D9A22}" srcOrd="1" destOrd="0" presId="urn:microsoft.com/office/officeart/2005/8/layout/vList4"/>
    <dgm:cxn modelId="{70310518-E081-4470-B07B-CD5B3C5D9F28}" type="presOf" srcId="{ABD5B252-9CA4-4A00-A894-B37509D289A0}" destId="{09CB5A01-564F-492E-BEE5-7AA257B72611}" srcOrd="0" destOrd="0" presId="urn:microsoft.com/office/officeart/2005/8/layout/vList4"/>
    <dgm:cxn modelId="{28A8F1B7-41EF-4DD1-94F4-817708FA9787}" type="presOf" srcId="{57FC1938-2C93-49F5-B95E-3F639BA054F6}" destId="{FF756A00-6680-4E15-9013-27CDA4319118}" srcOrd="0" destOrd="0" presId="urn:microsoft.com/office/officeart/2005/8/layout/vList4"/>
    <dgm:cxn modelId="{29931F5F-7500-426A-9A83-8B42F30E039B}" type="presParOf" srcId="{09CB5A01-564F-492E-BEE5-7AA257B72611}" destId="{02F45EB1-FCE1-4B1C-AE43-72F6EFA4613B}" srcOrd="0" destOrd="0" presId="urn:microsoft.com/office/officeart/2005/8/layout/vList4"/>
    <dgm:cxn modelId="{2D9B5C89-03B9-4630-8698-AF6D30D5572F}" type="presParOf" srcId="{02F45EB1-FCE1-4B1C-AE43-72F6EFA4613B}" destId="{FF756A00-6680-4E15-9013-27CDA4319118}" srcOrd="0" destOrd="0" presId="urn:microsoft.com/office/officeart/2005/8/layout/vList4"/>
    <dgm:cxn modelId="{511C2F38-AB52-4746-8596-6E295564B1D4}" type="presParOf" srcId="{02F45EB1-FCE1-4B1C-AE43-72F6EFA4613B}" destId="{265BD42A-F8D8-426A-87A4-D24946DBD062}" srcOrd="1" destOrd="0" presId="urn:microsoft.com/office/officeart/2005/8/layout/vList4"/>
    <dgm:cxn modelId="{308F1A77-B2CE-461F-A574-F17E7F368B91}"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275320" cy="1426211"/>
        </a:xfrm>
        <a:prstGeom prst="roundRect">
          <a:avLst>
            <a:gd name="adj" fmla="val 10000"/>
          </a:avLst>
        </a:prstGeom>
        <a:noFill/>
        <a:ln w="12700" cap="flat" cmpd="sng" algn="ctr">
          <a:solidFill>
            <a:sysClr val="windowText" lastClr="000000"/>
          </a:solidFill>
          <a:prstDash val="solid"/>
          <a:miter lim="800000"/>
        </a:ln>
        <a:effectLst/>
      </dgm:spPr>
      <dgm:t>
        <a:bodyPr anchor="ctr"/>
        <a:lstStyle/>
        <a:p>
          <a:pPr algn="l">
            <a:buNone/>
          </a:pPr>
          <a:r>
            <a:rPr lang="ja-JP" altLang="en-US" sz="1800" b="1" dirty="0">
              <a:solidFill>
                <a:sysClr val="windowText" lastClr="000000"/>
              </a:solidFill>
              <a:latin typeface="HG丸ｺﾞｼｯｸM-PRO" panose="020F0600000000000000" pitchFamily="50" charset="-128"/>
              <a:ea typeface="HG丸ｺﾞｼｯｸM-PRO" panose="020F0600000000000000" pitchFamily="50" charset="-128"/>
              <a:cs typeface="+mn-cs"/>
            </a:rPr>
            <a:t>・無理をしない程度に「フーッ」と十分に息を吐き出します。</a:t>
          </a:r>
          <a:b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br>
          <a:b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br>
          <a:r>
            <a:rPr lang="en-US" altLang="ja-JP"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吸入口には息を吹きかけないでください</a:t>
          </a:r>
          <a:r>
            <a:rPr lang="ja-JP" altLang="en-US" sz="1050" b="1" dirty="0">
              <a:solidFill>
                <a:sysClr val="windowText" lastClr="000000"/>
              </a:solidFill>
              <a:latin typeface="HG丸ｺﾞｼｯｸM-PRO" panose="020F0600000000000000" pitchFamily="50" charset="-128"/>
              <a:ea typeface="HG丸ｺﾞｼｯｸM-PRO" panose="020F0600000000000000" pitchFamily="50" charset="-128"/>
              <a:cs typeface="+mn-cs"/>
            </a:rPr>
            <a:t>。</a:t>
          </a:r>
          <a:endParaRPr kumimoji="1" lang="ja-JP" altLang="en-US" sz="1100" b="1"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gm:t>
    </dgm:pt>
    <dgm:pt modelId="{D0147153-E66F-4C10-BE1A-EFE90B0E0C13}" type="par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Y="-4938"/>
      <dgm:spPr/>
    </dgm:pt>
    <dgm:pt modelId="{265BD42A-F8D8-426A-87A4-D24946DBD062}" type="pres">
      <dgm:prSet presAssocID="{57FC1938-2C93-49F5-B95E-3F639BA054F6}" presName="img" presStyleLbl="fgImgPlace1" presStyleIdx="0" presStyleCnt="1" custScaleX="100623" custScaleY="116258" custLinFactNeighborX="1989" custLinFactNeighborY="-560"/>
      <dgm:spPr>
        <a:xfrm>
          <a:off x="2728410" y="0"/>
          <a:ext cx="1569828" cy="1316210"/>
        </a:xfrm>
        <a:prstGeom prst="roundRect">
          <a:avLst>
            <a:gd name="adj" fmla="val 10000"/>
          </a:avLst>
        </a:prstGeom>
        <a:blipFill rotWithShape="1">
          <a:blip xmlns:r="http://schemas.openxmlformats.org/officeDocument/2006/relationships" r:embed="rId1"/>
          <a:srcRect/>
          <a:stretch>
            <a:fillRect l="-17000" r="-17000"/>
          </a:stretch>
        </a:blipFill>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7046AA23-D7CA-46CC-9499-DEA61581344A}" type="presOf" srcId="{57FC1938-2C93-49F5-B95E-3F639BA054F6}" destId="{E3D7EA18-342D-44F4-8DE1-B515D08D9A22}" srcOrd="1" destOrd="0" presId="urn:microsoft.com/office/officeart/2005/8/layout/vList4"/>
    <dgm:cxn modelId="{AA0DFF99-F5F2-4A16-BC30-110197713748}" type="presOf" srcId="{ABD5B252-9CA4-4A00-A894-B37509D289A0}" destId="{09CB5A01-564F-492E-BEE5-7AA257B72611}" srcOrd="0" destOrd="0" presId="urn:microsoft.com/office/officeart/2005/8/layout/vList4"/>
    <dgm:cxn modelId="{3CA0EFA7-6022-463D-8701-6A0D9E2958C8}" type="presOf" srcId="{57FC1938-2C93-49F5-B95E-3F639BA054F6}" destId="{FF756A00-6680-4E15-9013-27CDA4319118}" srcOrd="0" destOrd="0" presId="urn:microsoft.com/office/officeart/2005/8/layout/vList4"/>
    <dgm:cxn modelId="{0B229547-51EF-4ED7-A166-58B2C505E04D}" type="presParOf" srcId="{09CB5A01-564F-492E-BEE5-7AA257B72611}" destId="{02F45EB1-FCE1-4B1C-AE43-72F6EFA4613B}" srcOrd="0" destOrd="0" presId="urn:microsoft.com/office/officeart/2005/8/layout/vList4"/>
    <dgm:cxn modelId="{84452690-F6E2-4780-A1D2-41208D31CA5C}" type="presParOf" srcId="{02F45EB1-FCE1-4B1C-AE43-72F6EFA4613B}" destId="{FF756A00-6680-4E15-9013-27CDA4319118}" srcOrd="0" destOrd="0" presId="urn:microsoft.com/office/officeart/2005/8/layout/vList4"/>
    <dgm:cxn modelId="{30C701A1-468C-4603-BF69-7BBC6C2018E0}" type="presParOf" srcId="{02F45EB1-FCE1-4B1C-AE43-72F6EFA4613B}" destId="{265BD42A-F8D8-426A-87A4-D24946DBD062}" srcOrd="1" destOrd="0" presId="urn:microsoft.com/office/officeart/2005/8/layout/vList4"/>
    <dgm:cxn modelId="{D74DBC44-D174-4766-A973-749440473314}"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488680" cy="2038350"/>
        </a:xfrm>
        <a:prstGeom prst="roundRect">
          <a:avLst>
            <a:gd name="adj" fmla="val 10000"/>
          </a:avLst>
        </a:prstGeom>
        <a:noFill/>
        <a:ln w="12700" cap="flat" cmpd="sng" algn="ctr">
          <a:solidFill>
            <a:sysClr val="windowText" lastClr="000000"/>
          </a:solidFill>
          <a:prstDash val="solid"/>
          <a:miter lim="800000"/>
        </a:ln>
        <a:effectLst/>
      </dgm:spPr>
      <dgm:t>
        <a:bodyPr anchor="ctr"/>
        <a:lstStyle/>
        <a:p>
          <a:pPr algn="l">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・吸入口全体をしっかりくわえ</a:t>
          </a:r>
          <a:b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b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少し上むきで、強く深く「</a:t>
          </a:r>
          <a:r>
            <a:rPr lang="ja-JP" altLang="en-US" sz="2000" b="1" dirty="0" err="1">
              <a:solidFill>
                <a:sysClr val="windowText" lastClr="000000"/>
              </a:solidFill>
              <a:latin typeface="HG丸ｺﾞｼｯｸM-PRO" panose="020F0600000000000000" pitchFamily="50" charset="-128"/>
              <a:ea typeface="HG丸ｺﾞｼｯｸM-PRO" panose="020F0600000000000000" pitchFamily="50" charset="-128"/>
              <a:cs typeface="+mn-cs"/>
            </a:rPr>
            <a:t>スーーッ</a:t>
          </a: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」と吸い込みます。</a:t>
          </a:r>
          <a:endParaRPr lang="en-US" altLang="ja-JP" sz="2000" b="1" i="0" u="sng"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algn="l">
            <a:buNone/>
          </a:pPr>
          <a:endParaRPr kumimoji="1" lang="ja-JP" altLang="en-US" sz="100" b="1"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gm:t>
    </dgm:pt>
    <dgm:pt modelId="{D0147153-E66F-4C10-BE1A-EFE90B0E0C13}" type="parTrans" cxnId="{679F4C0A-5B54-40A6-AA8B-C32677675BA8}">
      <dgm:prSet/>
      <dgm:spPr/>
      <dgm:t>
        <a:bodyPr/>
        <a:lstStyle/>
        <a:p>
          <a:endParaRPr kumimoji="1" lang="ja-JP" altLang="en-US"/>
        </a:p>
      </dgm:t>
    </dgm:pt>
    <dgm:pt modelId="{80B79F48-1ECA-485F-9717-FD5AEED64570}" type="sibTrans" cxnId="{679F4C0A-5B54-40A6-AA8B-C32677675BA8}">
      <dgm:prSet/>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X="-279" custLinFactNeighborY="448"/>
      <dgm:spPr/>
    </dgm:pt>
    <dgm:pt modelId="{265BD42A-F8D8-426A-87A4-D24946DBD062}" type="pres">
      <dgm:prSet presAssocID="{57FC1938-2C93-49F5-B95E-3F639BA054F6}" presName="img" presStyleLbl="fgImgPlace1" presStyleIdx="0" presStyleCnt="1" custScaleX="99061" custScaleY="115359" custLinFactNeighborX="-7349" custLinFactNeighborY="-1"/>
      <dgm:spPr>
        <a:xfrm>
          <a:off x="174829" y="78590"/>
          <a:ext cx="1506214" cy="1881136"/>
        </a:xfrm>
        <a:prstGeom prst="roundRect">
          <a:avLst>
            <a:gd name="adj" fmla="val 10000"/>
          </a:avLst>
        </a:prstGeom>
        <a:blipFill rotWithShape="1">
          <a:blip xmlns:r="http://schemas.openxmlformats.org/officeDocument/2006/relationships" r:embed="rId1"/>
          <a:srcRect/>
          <a:stretch>
            <a:fillRect l="-42000" r="-42000"/>
          </a:stretch>
        </a:blipFill>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95A12A67-16F8-46AF-BE4E-BB977E90E31C}" type="presOf" srcId="{57FC1938-2C93-49F5-B95E-3F639BA054F6}" destId="{FF756A00-6680-4E15-9013-27CDA4319118}" srcOrd="0" destOrd="0" presId="urn:microsoft.com/office/officeart/2005/8/layout/vList4"/>
    <dgm:cxn modelId="{2D9DA179-9524-4C80-AD0D-7D87413F0A1D}" type="presOf" srcId="{57FC1938-2C93-49F5-B95E-3F639BA054F6}" destId="{E3D7EA18-342D-44F4-8DE1-B515D08D9A22}" srcOrd="1" destOrd="0" presId="urn:microsoft.com/office/officeart/2005/8/layout/vList4"/>
    <dgm:cxn modelId="{878C88A5-ED4E-4261-B71E-10E084B0E6F1}" type="presOf" srcId="{ABD5B252-9CA4-4A00-A894-B37509D289A0}" destId="{09CB5A01-564F-492E-BEE5-7AA257B72611}" srcOrd="0" destOrd="0" presId="urn:microsoft.com/office/officeart/2005/8/layout/vList4"/>
    <dgm:cxn modelId="{07B21FE4-2B81-4A61-8272-7EAEA9C978F9}" type="presParOf" srcId="{09CB5A01-564F-492E-BEE5-7AA257B72611}" destId="{02F45EB1-FCE1-4B1C-AE43-72F6EFA4613B}" srcOrd="0" destOrd="0" presId="urn:microsoft.com/office/officeart/2005/8/layout/vList4"/>
    <dgm:cxn modelId="{5E2E4AE3-CB19-4007-BB5A-A76A0D9ABAC1}" type="presParOf" srcId="{02F45EB1-FCE1-4B1C-AE43-72F6EFA4613B}" destId="{FF756A00-6680-4E15-9013-27CDA4319118}" srcOrd="0" destOrd="0" presId="urn:microsoft.com/office/officeart/2005/8/layout/vList4"/>
    <dgm:cxn modelId="{6C67E823-20AD-46C1-854A-1A630CBFA3B9}" type="presParOf" srcId="{02F45EB1-FCE1-4B1C-AE43-72F6EFA4613B}" destId="{265BD42A-F8D8-426A-87A4-D24946DBD062}" srcOrd="1" destOrd="0" presId="urn:microsoft.com/office/officeart/2005/8/layout/vList4"/>
    <dgm:cxn modelId="{2EF36C61-539F-4155-ABF5-B26513886B26}"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Lst>
  <dgm:cxnLst>
    <dgm:cxn modelId="{44E26947-6F1B-46E1-BFAE-C4FBEFB09E08}" type="presOf" srcId="{ABD5B252-9CA4-4A00-A894-B37509D289A0}" destId="{09CB5A01-564F-492E-BEE5-7AA257B72611}" srcOrd="0"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744399" cy="1651137"/>
        </a:xfrm>
        <a:prstGeom prst="roundRect">
          <a:avLst>
            <a:gd name="adj" fmla="val 10000"/>
          </a:avLst>
        </a:prstGeom>
        <a:noFill/>
        <a:ln w="12700" cap="flat" cmpd="sng" algn="ctr">
          <a:solidFill>
            <a:sysClr val="windowText" lastClr="000000"/>
          </a:solidFill>
          <a:prstDash val="solid"/>
          <a:miter lim="800000"/>
        </a:ln>
        <a:effectLst/>
      </dgm:spPr>
      <dgm:t>
        <a:bodyPr anchor="ctr"/>
        <a:lstStyle/>
        <a:p>
          <a:pPr algn="l">
            <a:buNone/>
          </a:pPr>
          <a:r>
            <a:rPr lang="ja-JP" altLang="en-US" sz="18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・吸入口から口を離し、苦しくない程度（</a:t>
          </a:r>
          <a:r>
            <a:rPr lang="en-US" altLang="ja-JP" sz="1800" b="1" dirty="0">
              <a:solidFill>
                <a:sysClr val="windowText" lastClr="000000"/>
              </a:solidFill>
              <a:latin typeface="HG丸ｺﾞｼｯｸM-PRO" panose="020F0600000000000000" pitchFamily="50" charset="-128"/>
              <a:ea typeface="HG丸ｺﾞｼｯｸM-PRO" panose="020F0600000000000000" pitchFamily="50" charset="-128"/>
              <a:cs typeface="+mn-cs"/>
            </a:rPr>
            <a:t>5</a:t>
          </a:r>
          <a:r>
            <a:rPr lang="ja-JP" altLang="en-US" sz="1800" b="1" dirty="0">
              <a:solidFill>
                <a:sysClr val="windowText" lastClr="000000"/>
              </a:solidFill>
              <a:latin typeface="HG丸ｺﾞｼｯｸM-PRO" panose="020F0600000000000000" pitchFamily="50" charset="-128"/>
              <a:ea typeface="HG丸ｺﾞｼｯｸM-PRO" panose="020F0600000000000000" pitchFamily="50" charset="-128"/>
              <a:cs typeface="+mn-cs"/>
            </a:rPr>
            <a:t>秒程）息を止めます</a:t>
          </a:r>
          <a:endParaRPr kumimoji="1" lang="ja-JP" altLang="en-US" sz="500" b="1"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gm:t>
    </dgm:pt>
    <dgm:pt modelId="{D0147153-E66F-4C10-BE1A-EFE90B0E0C13}" type="parTrans" cxnId="{679F4C0A-5B54-40A6-AA8B-C32677675BA8}">
      <dgm:prSet/>
      <dgm:spPr/>
      <dgm:t>
        <a:bodyPr/>
        <a:lstStyle/>
        <a:p>
          <a:endParaRPr kumimoji="1" lang="ja-JP" altLang="en-US" sz="3200">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endParaRPr kumimoji="1" lang="ja-JP" altLang="en-US" sz="3200">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Y="-41931" custLinFactNeighborX="98" custLinFactNeighborY="-100000"/>
      <dgm:spPr/>
    </dgm:pt>
    <dgm:pt modelId="{265BD42A-F8D8-426A-87A4-D24946DBD062}" type="pres">
      <dgm:prSet presAssocID="{57FC1938-2C93-49F5-B95E-3F639BA054F6}" presName="img" presStyleLbl="fgImgPlace1" presStyleIdx="0" presStyleCnt="1" custScaleX="90377" custScaleY="115359" custLinFactNeighborX="-14253" custLinFactNeighborY="-7565"/>
      <dgm:spPr>
        <a:xfrm>
          <a:off x="0" y="0"/>
          <a:ext cx="1580585" cy="1523788"/>
        </a:xfrm>
        <a:prstGeom prst="roundRect">
          <a:avLst>
            <a:gd name="adj" fmla="val 10000"/>
          </a:avLst>
        </a:prstGeom>
        <a:blipFill rotWithShape="1">
          <a:blip xmlns:r="http://schemas.openxmlformats.org/officeDocument/2006/relationships" r:embed="rId1"/>
          <a:srcRect/>
          <a:stretch>
            <a:fillRect l="-31000" r="-31000"/>
          </a:stretch>
        </a:blipFill>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679F4C0A-5B54-40A6-AA8B-C32677675BA8}" srcId="{ABD5B252-9CA4-4A00-A894-B37509D289A0}" destId="{57FC1938-2C93-49F5-B95E-3F639BA054F6}" srcOrd="0" destOrd="0" parTransId="{D0147153-E66F-4C10-BE1A-EFE90B0E0C13}" sibTransId="{80B79F48-1ECA-485F-9717-FD5AEED64570}"/>
    <dgm:cxn modelId="{BE6081A3-D170-4E90-BEA6-80C9990A58CF}" type="presOf" srcId="{57FC1938-2C93-49F5-B95E-3F639BA054F6}" destId="{E3D7EA18-342D-44F4-8DE1-B515D08D9A22}" srcOrd="1" destOrd="0" presId="urn:microsoft.com/office/officeart/2005/8/layout/vList4"/>
    <dgm:cxn modelId="{C9EC91B9-7716-4DF0-B1BA-835A07192417}" type="presOf" srcId="{57FC1938-2C93-49F5-B95E-3F639BA054F6}" destId="{FF756A00-6680-4E15-9013-27CDA4319118}" srcOrd="0" destOrd="0" presId="urn:microsoft.com/office/officeart/2005/8/layout/vList4"/>
    <dgm:cxn modelId="{BDDF83DC-7FD5-4948-8934-32AC37D1EE56}" type="presOf" srcId="{ABD5B252-9CA4-4A00-A894-B37509D289A0}" destId="{09CB5A01-564F-492E-BEE5-7AA257B72611}" srcOrd="0" destOrd="0" presId="urn:microsoft.com/office/officeart/2005/8/layout/vList4"/>
    <dgm:cxn modelId="{3A1BE607-9A44-4C46-85A6-DD39013CD1B4}" type="presParOf" srcId="{09CB5A01-564F-492E-BEE5-7AA257B72611}" destId="{02F45EB1-FCE1-4B1C-AE43-72F6EFA4613B}" srcOrd="0" destOrd="0" presId="urn:microsoft.com/office/officeart/2005/8/layout/vList4"/>
    <dgm:cxn modelId="{8C31F38E-C297-4866-A7E8-DBF365722E1E}" type="presParOf" srcId="{02F45EB1-FCE1-4B1C-AE43-72F6EFA4613B}" destId="{FF756A00-6680-4E15-9013-27CDA4319118}" srcOrd="0" destOrd="0" presId="urn:microsoft.com/office/officeart/2005/8/layout/vList4"/>
    <dgm:cxn modelId="{27BB9C94-3383-4C15-AB01-9B5E716B3EB9}" type="presParOf" srcId="{02F45EB1-FCE1-4B1C-AE43-72F6EFA4613B}" destId="{265BD42A-F8D8-426A-87A4-D24946DBD062}" srcOrd="1" destOrd="0" presId="urn:microsoft.com/office/officeart/2005/8/layout/vList4"/>
    <dgm:cxn modelId="{47C5B1B3-E83A-4BD9-B57F-746FD5C6A619}"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744399" cy="1999669"/>
        </a:xfrm>
        <a:prstGeom prst="roundRect">
          <a:avLst>
            <a:gd name="adj" fmla="val 10000"/>
          </a:avLst>
        </a:prstGeom>
        <a:noFill/>
        <a:ln w="12700" cap="flat" cmpd="sng" algn="ctr">
          <a:solidFill>
            <a:sysClr val="windowText" lastClr="000000"/>
          </a:solidFill>
          <a:prstDash val="solid"/>
          <a:miter lim="800000"/>
        </a:ln>
        <a:effectLst/>
      </dgm:spPr>
      <dgm:t>
        <a:bodyPr anchor="ctr"/>
        <a:lstStyle/>
        <a:p>
          <a:pPr algn="l">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・ゆっくりと息を吐き出してください。</a:t>
          </a:r>
          <a:endParaRPr lang="ja-JP" altLang="en-US" sz="20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algn="l">
            <a:buNone/>
          </a:pPr>
          <a:r>
            <a:rPr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吸入口には息を吹きかけないでください。</a:t>
          </a:r>
        </a:p>
      </dgm:t>
    </dgm:pt>
    <dgm:pt modelId="{D0147153-E66F-4C10-BE1A-EFE90B0E0C13}" type="par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80B79F48-1ECA-485F-9717-FD5AEED64570}" type="sibTrans" cxnId="{679F4C0A-5B54-40A6-AA8B-C32677675BA8}">
      <dgm:prSet/>
      <dgm:spPr/>
      <dgm:t>
        <a:bodyPr/>
        <a:lstStyle/>
        <a:p>
          <a:endParaRPr kumimoji="1" lang="ja-JP" altLang="en-US">
            <a:latin typeface="HG丸ｺﾞｼｯｸM-PRO" panose="020F0600000000000000" pitchFamily="50" charset="-128"/>
            <a:ea typeface="HG丸ｺﾞｼｯｸM-PRO" panose="020F0600000000000000" pitchFamily="50" charset="-128"/>
          </a:endParaRPr>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NeighborX="-209" custLinFactNeighborY="26667"/>
      <dgm:spPr/>
    </dgm:pt>
    <dgm:pt modelId="{265BD42A-F8D8-426A-87A4-D24946DBD062}" type="pres">
      <dgm:prSet presAssocID="{57FC1938-2C93-49F5-B95E-3F639BA054F6}" presName="img" presStyleLbl="fgImgPlace1" presStyleIdx="0" presStyleCnt="1" custScaleX="94019" custScaleY="115359" custLinFactNeighborX="-7349" custLinFactNeighborY="-1"/>
      <dgm:spPr>
        <a:xfrm>
          <a:off x="123741" y="77099"/>
          <a:ext cx="1644279" cy="1845438"/>
        </a:xfrm>
        <a:prstGeom prst="roundRect">
          <a:avLst>
            <a:gd name="adj" fmla="val 10000"/>
          </a:avLst>
        </a:prstGeom>
        <a:blipFill rotWithShape="1">
          <a:blip xmlns:r="http://schemas.openxmlformats.org/officeDocument/2006/relationships" r:embed="rId1"/>
          <a:srcRect/>
          <a:stretch>
            <a:fillRect l="-31000" r="-31000"/>
          </a:stretch>
        </a:blipFill>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A84B1202-C3EF-40E9-BF33-A828367B8EC4}" type="presOf" srcId="{57FC1938-2C93-49F5-B95E-3F639BA054F6}" destId="{FF756A00-6680-4E15-9013-27CDA4319118}" srcOrd="0" destOrd="0" presId="urn:microsoft.com/office/officeart/2005/8/layout/vList4"/>
    <dgm:cxn modelId="{679F4C0A-5B54-40A6-AA8B-C32677675BA8}" srcId="{ABD5B252-9CA4-4A00-A894-B37509D289A0}" destId="{57FC1938-2C93-49F5-B95E-3F639BA054F6}" srcOrd="0" destOrd="0" parTransId="{D0147153-E66F-4C10-BE1A-EFE90B0E0C13}" sibTransId="{80B79F48-1ECA-485F-9717-FD5AEED64570}"/>
    <dgm:cxn modelId="{6E9D5F92-B7A0-4CF7-A589-E3949145E7A9}" type="presOf" srcId="{57FC1938-2C93-49F5-B95E-3F639BA054F6}" destId="{E3D7EA18-342D-44F4-8DE1-B515D08D9A22}" srcOrd="1" destOrd="0" presId="urn:microsoft.com/office/officeart/2005/8/layout/vList4"/>
    <dgm:cxn modelId="{07753D9E-89D9-4F31-A976-F2703408CE0A}" type="presOf" srcId="{ABD5B252-9CA4-4A00-A894-B37509D289A0}" destId="{09CB5A01-564F-492E-BEE5-7AA257B72611}" srcOrd="0" destOrd="0" presId="urn:microsoft.com/office/officeart/2005/8/layout/vList4"/>
    <dgm:cxn modelId="{92652722-A4DD-471C-B00D-ABF5A3FE1C90}" type="presParOf" srcId="{09CB5A01-564F-492E-BEE5-7AA257B72611}" destId="{02F45EB1-FCE1-4B1C-AE43-72F6EFA4613B}" srcOrd="0" destOrd="0" presId="urn:microsoft.com/office/officeart/2005/8/layout/vList4"/>
    <dgm:cxn modelId="{D089B98E-A831-46D0-8551-3092E9B37A26}" type="presParOf" srcId="{02F45EB1-FCE1-4B1C-AE43-72F6EFA4613B}" destId="{FF756A00-6680-4E15-9013-27CDA4319118}" srcOrd="0" destOrd="0" presId="urn:microsoft.com/office/officeart/2005/8/layout/vList4"/>
    <dgm:cxn modelId="{D8E417D6-1780-4DDB-B54B-7119792705DE}" type="presParOf" srcId="{02F45EB1-FCE1-4B1C-AE43-72F6EFA4613B}" destId="{265BD42A-F8D8-426A-87A4-D24946DBD062}" srcOrd="1" destOrd="0" presId="urn:microsoft.com/office/officeart/2005/8/layout/vList4"/>
    <dgm:cxn modelId="{9B1714CC-A07D-4314-9694-7B7DA7D11CF3}"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D5B252-9CA4-4A00-A894-B37509D289A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kumimoji="1" lang="ja-JP" altLang="en-US"/>
        </a:p>
      </dgm:t>
    </dgm:pt>
    <dgm:pt modelId="{57FC1938-2C93-49F5-B95E-3F639BA054F6}">
      <dgm:prSet phldrT="[テキスト]" custT="1"/>
      <dgm:spPr>
        <a:xfrm>
          <a:off x="0" y="0"/>
          <a:ext cx="8378190" cy="2263559"/>
        </a:xfrm>
        <a:prstGeom prst="roundRect">
          <a:avLst>
            <a:gd name="adj" fmla="val 10000"/>
          </a:avLst>
        </a:prstGeom>
        <a:noFill/>
        <a:ln w="12700" cap="flat" cmpd="sng" algn="ctr">
          <a:solidFill>
            <a:sysClr val="windowText" lastClr="000000"/>
          </a:solidFill>
          <a:prstDash val="solid"/>
          <a:miter lim="800000"/>
        </a:ln>
        <a:effectLst/>
      </dgm:spPr>
      <dgm:t>
        <a:bodyPr anchor="ctr"/>
        <a:lstStyle/>
        <a:p>
          <a:pPr algn="l">
            <a:buNone/>
          </a:pPr>
          <a:r>
            <a:rPr kumimoji="1" lang="ja-JP" altLang="en-US" sz="2000" b="1" dirty="0">
              <a:solidFill>
                <a:sysClr val="windowText" lastClr="000000"/>
              </a:solidFill>
              <a:latin typeface="Calibri" panose="020F0502020204030204"/>
              <a:ea typeface="ＭＳ Ｐゴシック" panose="020B0600070205080204" pitchFamily="50" charset="-128"/>
              <a:cs typeface="+mn-cs"/>
            </a:rPr>
            <a:t>・</a:t>
          </a:r>
          <a:r>
            <a:rPr kumimoji="1"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吸入口を開けカプセル内に粉末が残っていないことを確認しカプセルを捨てます。</a:t>
          </a:r>
        </a:p>
        <a:p>
          <a:pPr algn="l">
            <a:buNone/>
          </a:pPr>
          <a:r>
            <a:rPr kumimoji="1" lang="ja-JP" altLang="en-US" sz="2000" b="1"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・吸入口を閉めてキャップをします。</a:t>
          </a:r>
        </a:p>
        <a:p>
          <a:pPr algn="l">
            <a:buNone/>
          </a:pPr>
          <a:endParaRPr lang="en-US" altLang="ja-JP" sz="2000" b="1" dirty="0">
            <a:solidFill>
              <a:sysClr val="windowText" lastClr="000000"/>
            </a:solidFill>
            <a:latin typeface="Calibri" panose="020F0502020204030204"/>
            <a:ea typeface="ＭＳ Ｐゴシック" panose="020B0600070205080204" pitchFamily="50" charset="-128"/>
            <a:cs typeface="+mn-cs"/>
          </a:endParaRPr>
        </a:p>
      </dgm:t>
    </dgm:pt>
    <dgm:pt modelId="{D0147153-E66F-4C10-BE1A-EFE90B0E0C13}" type="parTrans" cxnId="{679F4C0A-5B54-40A6-AA8B-C32677675BA8}">
      <dgm:prSet/>
      <dgm:spPr/>
      <dgm:t>
        <a:bodyPr/>
        <a:lstStyle/>
        <a:p>
          <a:endParaRPr kumimoji="1" lang="ja-JP" altLang="en-US"/>
        </a:p>
      </dgm:t>
    </dgm:pt>
    <dgm:pt modelId="{80B79F48-1ECA-485F-9717-FD5AEED64570}" type="sibTrans" cxnId="{679F4C0A-5B54-40A6-AA8B-C32677675BA8}">
      <dgm:prSet/>
      <dgm:spPr/>
      <dgm:t>
        <a:bodyPr/>
        <a:lstStyle/>
        <a:p>
          <a:endParaRPr kumimoji="1" lang="ja-JP" altLang="en-US"/>
        </a:p>
      </dgm:t>
    </dgm:pt>
    <dgm:pt modelId="{09CB5A01-564F-492E-BEE5-7AA257B72611}" type="pres">
      <dgm:prSet presAssocID="{ABD5B252-9CA4-4A00-A894-B37509D289A0}" presName="linear" presStyleCnt="0">
        <dgm:presLayoutVars>
          <dgm:dir/>
          <dgm:resizeHandles val="exact"/>
        </dgm:presLayoutVars>
      </dgm:prSet>
      <dgm:spPr/>
    </dgm:pt>
    <dgm:pt modelId="{02F45EB1-FCE1-4B1C-AE43-72F6EFA4613B}" type="pres">
      <dgm:prSet presAssocID="{57FC1938-2C93-49F5-B95E-3F639BA054F6}" presName="comp" presStyleCnt="0"/>
      <dgm:spPr/>
    </dgm:pt>
    <dgm:pt modelId="{FF756A00-6680-4E15-9013-27CDA4319118}" type="pres">
      <dgm:prSet presAssocID="{57FC1938-2C93-49F5-B95E-3F639BA054F6}" presName="box" presStyleLbl="node1" presStyleIdx="0" presStyleCnt="1" custLinFactY="-41931" custLinFactNeighborX="98" custLinFactNeighborY="-100000"/>
      <dgm:spPr/>
    </dgm:pt>
    <dgm:pt modelId="{265BD42A-F8D8-426A-87A4-D24946DBD062}" type="pres">
      <dgm:prSet presAssocID="{57FC1938-2C93-49F5-B95E-3F639BA054F6}" presName="img" presStyleLbl="fgImgPlace1" presStyleIdx="0" presStyleCnt="1" custScaleX="110055" custScaleY="115359" custLinFactNeighborX="-7349" custLinFactNeighborY="-1"/>
      <dgm:spPr>
        <a:xfrm>
          <a:off x="18970" y="87273"/>
          <a:ext cx="1844123" cy="2088975"/>
        </a:xfrm>
        <a:prstGeom prst="roundRect">
          <a:avLst>
            <a:gd name="adj" fmla="val 10000"/>
          </a:avLst>
        </a:prstGeom>
        <a:ln w="12700" cap="flat" cmpd="sng" algn="ctr">
          <a:solidFill>
            <a:sysClr val="window" lastClr="FFFFFF">
              <a:hueOff val="0"/>
              <a:satOff val="0"/>
              <a:lumOff val="0"/>
              <a:alphaOff val="0"/>
            </a:sysClr>
          </a:solidFill>
          <a:prstDash val="solid"/>
          <a:miter lim="800000"/>
        </a:ln>
        <a:effectLst/>
      </dgm:spPr>
    </dgm:pt>
    <dgm:pt modelId="{E3D7EA18-342D-44F4-8DE1-B515D08D9A22}" type="pres">
      <dgm:prSet presAssocID="{57FC1938-2C93-49F5-B95E-3F639BA054F6}" presName="text" presStyleLbl="node1" presStyleIdx="0" presStyleCnt="1">
        <dgm:presLayoutVars>
          <dgm:bulletEnabled val="1"/>
        </dgm:presLayoutVars>
      </dgm:prSet>
      <dgm:spPr/>
    </dgm:pt>
  </dgm:ptLst>
  <dgm:cxnLst>
    <dgm:cxn modelId="{AEE8C603-6E21-495A-9455-07D4252BD1C8}" type="presOf" srcId="{57FC1938-2C93-49F5-B95E-3F639BA054F6}" destId="{E3D7EA18-342D-44F4-8DE1-B515D08D9A22}" srcOrd="1" destOrd="0" presId="urn:microsoft.com/office/officeart/2005/8/layout/vList4"/>
    <dgm:cxn modelId="{679F4C0A-5B54-40A6-AA8B-C32677675BA8}" srcId="{ABD5B252-9CA4-4A00-A894-B37509D289A0}" destId="{57FC1938-2C93-49F5-B95E-3F639BA054F6}" srcOrd="0" destOrd="0" parTransId="{D0147153-E66F-4C10-BE1A-EFE90B0E0C13}" sibTransId="{80B79F48-1ECA-485F-9717-FD5AEED64570}"/>
    <dgm:cxn modelId="{95668ACA-2325-4819-AB9D-FFB2A4EDA8B0}" type="presOf" srcId="{ABD5B252-9CA4-4A00-A894-B37509D289A0}" destId="{09CB5A01-564F-492E-BEE5-7AA257B72611}" srcOrd="0" destOrd="0" presId="urn:microsoft.com/office/officeart/2005/8/layout/vList4"/>
    <dgm:cxn modelId="{B6260EF0-4F30-4027-B78F-DC92A1CD14E8}" type="presOf" srcId="{57FC1938-2C93-49F5-B95E-3F639BA054F6}" destId="{FF756A00-6680-4E15-9013-27CDA4319118}" srcOrd="0" destOrd="0" presId="urn:microsoft.com/office/officeart/2005/8/layout/vList4"/>
    <dgm:cxn modelId="{4EDB2B6E-B69A-4C6E-8583-9B735381E59E}" type="presParOf" srcId="{09CB5A01-564F-492E-BEE5-7AA257B72611}" destId="{02F45EB1-FCE1-4B1C-AE43-72F6EFA4613B}" srcOrd="0" destOrd="0" presId="urn:microsoft.com/office/officeart/2005/8/layout/vList4"/>
    <dgm:cxn modelId="{44306926-9043-4847-9486-C235037CA6B9}" type="presParOf" srcId="{02F45EB1-FCE1-4B1C-AE43-72F6EFA4613B}" destId="{FF756A00-6680-4E15-9013-27CDA4319118}" srcOrd="0" destOrd="0" presId="urn:microsoft.com/office/officeart/2005/8/layout/vList4"/>
    <dgm:cxn modelId="{DF70E44C-6352-4954-B9A9-995C8A33E038}" type="presParOf" srcId="{02F45EB1-FCE1-4B1C-AE43-72F6EFA4613B}" destId="{265BD42A-F8D8-426A-87A4-D24946DBD062}" srcOrd="1" destOrd="0" presId="urn:microsoft.com/office/officeart/2005/8/layout/vList4"/>
    <dgm:cxn modelId="{4BD9190D-E1D4-48E9-BADC-C85607F5927E}" type="presParOf" srcId="{02F45EB1-FCE1-4B1C-AE43-72F6EFA4613B}" destId="{E3D7EA18-342D-44F4-8DE1-B515D08D9A22}"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7971348" cy="1756410"/>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ja-JP" sz="1800" b="1" i="0" u="sng" kern="1200" dirty="0">
              <a:solidFill>
                <a:schemeClr val="tx1"/>
              </a:solidFill>
              <a:latin typeface="HG丸ｺﾞｼｯｸM-PRO" panose="020F0600000000000000" pitchFamily="50" charset="-128"/>
              <a:ea typeface="HG丸ｺﾞｼｯｸM-PRO" panose="020F0600000000000000" pitchFamily="50" charset="-128"/>
            </a:rPr>
            <a:t>1.</a:t>
          </a:r>
          <a:r>
            <a:rPr lang="ja-JP" sz="1800" b="1" u="sng" kern="1200" dirty="0">
              <a:solidFill>
                <a:schemeClr val="tx1"/>
              </a:solidFill>
              <a:latin typeface="HG丸ｺﾞｼｯｸM-PRO" panose="020F0600000000000000" pitchFamily="50" charset="-128"/>
              <a:ea typeface="HG丸ｺﾞｼｯｸM-PRO" panose="020F0600000000000000" pitchFamily="50" charset="-128"/>
            </a:rPr>
            <a:t>薬の準備</a:t>
          </a:r>
          <a:r>
            <a:rPr lang="ja-JP" altLang="en-US" sz="1800" b="1" u="sng" kern="1200" dirty="0">
              <a:solidFill>
                <a:schemeClr val="tx1"/>
              </a:solidFill>
              <a:latin typeface="HG丸ｺﾞｼｯｸM-PRO" panose="020F0600000000000000" pitchFamily="50" charset="-128"/>
              <a:ea typeface="HG丸ｺﾞｼｯｸM-PRO" panose="020F0600000000000000" pitchFamily="50" charset="-128"/>
            </a:rPr>
            <a:t>③</a:t>
          </a:r>
          <a:endParaRPr lang="en-US" altLang="ja-JP" sz="1800" b="1" u="sng"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algn="l" defTabSz="800100">
            <a:lnSpc>
              <a:spcPct val="90000"/>
            </a:lnSpc>
            <a:spcBef>
              <a:spcPct val="0"/>
            </a:spcBef>
            <a:spcAft>
              <a:spcPct val="35000"/>
            </a:spcAft>
            <a:buNone/>
          </a:pP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・カプセルをセットし、</a:t>
          </a:r>
          <a:endParaRPr lang="en-US" altLang="ja-JP" sz="1800" b="1"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algn="l" defTabSz="800100">
            <a:lnSpc>
              <a:spcPct val="90000"/>
            </a:lnSpc>
            <a:spcBef>
              <a:spcPct val="0"/>
            </a:spcBef>
            <a:spcAft>
              <a:spcPct val="35000"/>
            </a:spcAft>
            <a:buNone/>
          </a:pP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　吸入口をカチッと音がするまで閉めます。</a:t>
          </a:r>
          <a:endParaRPr lang="en-US" altLang="ja-JP" sz="1800" b="1" i="0" kern="1200" dirty="0">
            <a:solidFill>
              <a:schemeClr val="tx1"/>
            </a:solidFill>
            <a:latin typeface="HG丸ｺﾞｼｯｸM-PRO" panose="020F0600000000000000" pitchFamily="50" charset="-128"/>
            <a:ea typeface="HG丸ｺﾞｼｯｸM-PRO" panose="020F0600000000000000" pitchFamily="50" charset="-128"/>
          </a:endParaRPr>
        </a:p>
      </dsp:txBody>
      <dsp:txXfrm>
        <a:off x="1769910" y="0"/>
        <a:ext cx="6201437" cy="1756410"/>
      </dsp:txXfrm>
    </dsp:sp>
    <dsp:sp modelId="{265BD42A-F8D8-426A-87A4-D24946DBD062}">
      <dsp:nvSpPr>
        <dsp:cNvPr id="0" name=""/>
        <dsp:cNvSpPr/>
      </dsp:nvSpPr>
      <dsp:spPr>
        <a:xfrm>
          <a:off x="108410" y="59935"/>
          <a:ext cx="1594269" cy="1620941"/>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80933" y="0"/>
          <a:ext cx="8941061" cy="2222862"/>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　　・のどと口の中に薬剤が残らないように、口ゆすぎと、</a:t>
          </a:r>
          <a:endParaRPr lang="en-US" altLang="ja-JP" sz="2000" b="1" i="0" u="none"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algn="l" defTabSz="889000">
            <a:lnSpc>
              <a:spcPct val="90000"/>
            </a:lnSpc>
            <a:spcBef>
              <a:spcPct val="0"/>
            </a:spcBef>
            <a:spcAft>
              <a:spcPct val="35000"/>
            </a:spcAft>
            <a:buNone/>
          </a:pP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　　　ガラガラのうがいを</a:t>
          </a:r>
          <a:r>
            <a:rPr lang="en-US" altLang="ja-JP" sz="2000" b="1" i="0" u="none" kern="1200" dirty="0">
              <a:solidFill>
                <a:schemeClr val="tx1"/>
              </a:solidFill>
              <a:latin typeface="HG丸ｺﾞｼｯｸM-PRO" panose="020F0600000000000000" pitchFamily="50" charset="-128"/>
              <a:ea typeface="HG丸ｺﾞｼｯｸM-PRO" panose="020F0600000000000000" pitchFamily="50" charset="-128"/>
            </a:rPr>
            <a:t>3</a:t>
          </a: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回程度行ってください。</a:t>
          </a:r>
          <a:endParaRPr lang="en-US" altLang="ja-JP" sz="2000" b="1" i="0" u="none" kern="1200" dirty="0">
            <a:solidFill>
              <a:schemeClr val="tx1"/>
            </a:solidFill>
            <a:latin typeface="HG丸ｺﾞｼｯｸM-PRO" panose="020F0600000000000000" pitchFamily="50" charset="-128"/>
            <a:ea typeface="HG丸ｺﾞｼｯｸM-PRO" panose="020F0600000000000000" pitchFamily="50" charset="-128"/>
          </a:endParaRPr>
        </a:p>
      </dsp:txBody>
      <dsp:txXfrm>
        <a:off x="2091431" y="0"/>
        <a:ext cx="6930562" cy="2222862"/>
      </dsp:txXfrm>
    </dsp:sp>
    <dsp:sp modelId="{265BD42A-F8D8-426A-87A4-D24946DBD062}">
      <dsp:nvSpPr>
        <dsp:cNvPr id="0" name=""/>
        <dsp:cNvSpPr/>
      </dsp:nvSpPr>
      <dsp:spPr>
        <a:xfrm>
          <a:off x="135672" y="93120"/>
          <a:ext cx="2556517" cy="205141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115061" y="0"/>
          <a:ext cx="8437688" cy="2296135"/>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　　　　　</a:t>
          </a:r>
          <a:r>
            <a:rPr lang="en-US" altLang="ja-JP" sz="2000" b="1" i="0" u="sng" kern="1200" dirty="0">
              <a:solidFill>
                <a:schemeClr val="tx1"/>
              </a:solidFill>
              <a:latin typeface="HG丸ｺﾞｼｯｸM-PRO" panose="020F0600000000000000" pitchFamily="50" charset="-128"/>
              <a:ea typeface="HG丸ｺﾞｼｯｸM-PRO" panose="020F0600000000000000" pitchFamily="50" charset="-128"/>
            </a:rPr>
            <a:t>1.</a:t>
          </a:r>
          <a:r>
            <a:rPr lang="ja-JP" altLang="en-US" sz="2000" b="1" i="0" u="sng" kern="1200" dirty="0">
              <a:solidFill>
                <a:schemeClr val="tx1"/>
              </a:solidFill>
              <a:latin typeface="HG丸ｺﾞｼｯｸM-PRO" panose="020F0600000000000000" pitchFamily="50" charset="-128"/>
              <a:ea typeface="HG丸ｺﾞｼｯｸM-PRO" panose="020F0600000000000000" pitchFamily="50" charset="-128"/>
            </a:rPr>
            <a:t>カバーを外します</a:t>
          </a:r>
          <a:endParaRPr lang="en-US" altLang="ja-JP" sz="2000" b="1" i="0" u="sng"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algn="l" defTabSz="889000">
            <a:lnSpc>
              <a:spcPct val="90000"/>
            </a:lnSpc>
            <a:spcBef>
              <a:spcPct val="0"/>
            </a:spcBef>
            <a:spcAft>
              <a:spcPct val="35000"/>
            </a:spcAft>
            <a:buNone/>
          </a:pP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　　　　　・フタ側を上にしてカバーを外します</a:t>
          </a:r>
          <a:r>
            <a:rPr lang="ja-JP" sz="1100" b="1" kern="1200" dirty="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307000" b="1" u="none" kern="1200" dirty="0">
            <a:solidFill>
              <a:schemeClr val="tx1"/>
            </a:solidFill>
            <a:latin typeface="HG丸ｺﾞｼｯｸM-PRO" panose="020F0600000000000000" pitchFamily="50" charset="-128"/>
            <a:ea typeface="HG丸ｺﾞｼｯｸM-PRO" panose="020F0600000000000000" pitchFamily="50" charset="-128"/>
          </a:endParaRPr>
        </a:p>
      </dsp:txBody>
      <dsp:txXfrm>
        <a:off x="2032212" y="0"/>
        <a:ext cx="6520536" cy="2296135"/>
      </dsp:txXfrm>
    </dsp:sp>
    <dsp:sp modelId="{265BD42A-F8D8-426A-87A4-D24946DBD062}">
      <dsp:nvSpPr>
        <dsp:cNvPr id="0" name=""/>
        <dsp:cNvSpPr/>
      </dsp:nvSpPr>
      <dsp:spPr>
        <a:xfrm>
          <a:off x="311278" y="116579"/>
          <a:ext cx="2607009" cy="211903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349020" y="0"/>
          <a:ext cx="7980564" cy="2272615"/>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i="0" u="sng" kern="1200" dirty="0">
              <a:solidFill>
                <a:schemeClr val="tx1"/>
              </a:solidFill>
              <a:latin typeface="HG丸ｺﾞｼｯｸM-PRO" panose="020F0600000000000000" pitchFamily="50" charset="-128"/>
              <a:ea typeface="HG丸ｺﾞｼｯｸM-PRO" panose="020F0600000000000000" pitchFamily="50" charset="-128"/>
            </a:rPr>
            <a:t>　　　</a:t>
          </a: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　　</a:t>
          </a:r>
          <a:r>
            <a:rPr lang="en-US" altLang="ja-JP" sz="2000" b="1" i="0" u="sng" kern="1200" dirty="0">
              <a:solidFill>
                <a:schemeClr val="tx1"/>
              </a:solidFill>
              <a:latin typeface="HG丸ｺﾞｼｯｸM-PRO" panose="020F0600000000000000" pitchFamily="50" charset="-128"/>
              <a:ea typeface="HG丸ｺﾞｼｯｸM-PRO" panose="020F0600000000000000" pitchFamily="50" charset="-128"/>
            </a:rPr>
            <a:t>2.</a:t>
          </a:r>
          <a:r>
            <a:rPr lang="ja-JP" altLang="en-US" sz="2000" b="1" i="0" u="sng" kern="1200" dirty="0">
              <a:solidFill>
                <a:schemeClr val="tx1"/>
              </a:solidFill>
              <a:latin typeface="HG丸ｺﾞｼｯｸM-PRO" panose="020F0600000000000000" pitchFamily="50" charset="-128"/>
              <a:ea typeface="HG丸ｺﾞｼｯｸM-PRO" panose="020F0600000000000000" pitchFamily="50" charset="-128"/>
            </a:rPr>
            <a:t>トレーを引き出します</a:t>
          </a:r>
          <a:endParaRPr lang="en-US" altLang="ja-JP" sz="2000" b="1" i="0" u="sng"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algn="l" defTabSz="889000">
            <a:lnSpc>
              <a:spcPct val="90000"/>
            </a:lnSpc>
            <a:spcBef>
              <a:spcPct val="0"/>
            </a:spcBef>
            <a:spcAft>
              <a:spcPct val="35000"/>
            </a:spcAft>
            <a:buNone/>
          </a:pPr>
          <a:r>
            <a:rPr lang="ja-JP" altLang="en-US" sz="1600" b="1" kern="1200" dirty="0">
              <a:solidFill>
                <a:schemeClr val="tx1"/>
              </a:solidFill>
              <a:latin typeface="HG丸ｺﾞｼｯｸM-PRO" panose="020F0600000000000000" pitchFamily="50" charset="-128"/>
              <a:ea typeface="HG丸ｺﾞｼｯｸM-PRO" panose="020F0600000000000000" pitchFamily="50" charset="-128"/>
            </a:rPr>
            <a:t>　　　　　　</a:t>
          </a: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・トレーの側面を持って、動かなくなる所まで　　　　　 静かに引き出します。</a:t>
          </a:r>
          <a:endParaRPr kumimoji="1" lang="ja-JP" altLang="en-US" sz="1800" b="1" u="none" kern="1200" dirty="0">
            <a:solidFill>
              <a:schemeClr val="tx1"/>
            </a:solidFill>
            <a:latin typeface="HG丸ｺﾞｼｯｸM-PRO" panose="020F0600000000000000" pitchFamily="50" charset="-128"/>
            <a:ea typeface="HG丸ｺﾞｼｯｸM-PRO" panose="020F0600000000000000" pitchFamily="50" charset="-128"/>
          </a:endParaRPr>
        </a:p>
      </dsp:txBody>
      <dsp:txXfrm>
        <a:off x="2163608" y="0"/>
        <a:ext cx="6165976" cy="2272615"/>
      </dsp:txXfrm>
    </dsp:sp>
    <dsp:sp modelId="{265BD42A-F8D8-426A-87A4-D24946DBD062}">
      <dsp:nvSpPr>
        <dsp:cNvPr id="0" name=""/>
        <dsp:cNvSpPr/>
      </dsp:nvSpPr>
      <dsp:spPr>
        <a:xfrm>
          <a:off x="436916" y="88750"/>
          <a:ext cx="2548095" cy="2097333"/>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152277" y="0"/>
          <a:ext cx="8229600" cy="2740521"/>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　　　　</a:t>
          </a:r>
          <a:r>
            <a:rPr lang="en-US" altLang="ja-JP" sz="2000" b="1" i="0" u="sng" kern="1200" dirty="0">
              <a:solidFill>
                <a:schemeClr val="tx1"/>
              </a:solidFill>
              <a:latin typeface="HG丸ｺﾞｼｯｸM-PRO" panose="020F0600000000000000" pitchFamily="50" charset="-128"/>
              <a:ea typeface="HG丸ｺﾞｼｯｸM-PRO" panose="020F0600000000000000" pitchFamily="50" charset="-128"/>
            </a:rPr>
            <a:t>3.</a:t>
          </a:r>
          <a:r>
            <a:rPr lang="ja-JP" altLang="en-US" sz="2000" b="1" i="0" u="sng" kern="1200" dirty="0">
              <a:solidFill>
                <a:schemeClr val="tx1"/>
              </a:solidFill>
              <a:latin typeface="HG丸ｺﾞｼｯｸM-PRO" panose="020F0600000000000000" pitchFamily="50" charset="-128"/>
              <a:ea typeface="HG丸ｺﾞｼｯｸM-PRO" panose="020F0600000000000000" pitchFamily="50" charset="-128"/>
            </a:rPr>
            <a:t>トレーを外します</a:t>
          </a:r>
          <a:endParaRPr lang="en-US" altLang="ja-JP" sz="500" b="1" u="sng"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defTabSz="889000">
            <a:lnSpc>
              <a:spcPct val="90000"/>
            </a:lnSpc>
            <a:spcBef>
              <a:spcPct val="0"/>
            </a:spcBef>
            <a:spcAft>
              <a:spcPct val="35000"/>
            </a:spcAft>
            <a:buNone/>
          </a:pP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　　　　</a:t>
          </a:r>
          <a:r>
            <a:rPr lang="ja-JP" sz="1800" b="1" kern="1200" dirty="0">
              <a:solidFill>
                <a:schemeClr val="tx1"/>
              </a:solidFill>
              <a:latin typeface="HG丸ｺﾞｼｯｸM-PRO" panose="020F0600000000000000" pitchFamily="50" charset="-128"/>
              <a:ea typeface="HG丸ｺﾞｼｯｸM-PRO" panose="020F0600000000000000" pitchFamily="50" charset="-128"/>
            </a:rPr>
            <a:t>・</a:t>
          </a: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トレー側面のグリップ</a:t>
          </a:r>
          <a:r>
            <a:rPr lang="ja-JP" altLang="en-US" sz="1400" b="1" kern="1200" dirty="0">
              <a:solidFill>
                <a:schemeClr val="tx1"/>
              </a:solidFill>
              <a:latin typeface="HG丸ｺﾞｼｯｸM-PRO" panose="020F0600000000000000" pitchFamily="50" charset="-128"/>
              <a:ea typeface="HG丸ｺﾞｼｯｸM-PRO" panose="020F0600000000000000" pitchFamily="50" charset="-128"/>
            </a:rPr>
            <a:t>（ｷﾞｻﾞｷﾞｻﾞの部分）</a:t>
          </a: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を両側</a:t>
          </a:r>
          <a:endParaRPr lang="en-US" altLang="ja-JP" sz="1800" b="1"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defTabSz="889000">
            <a:lnSpc>
              <a:spcPct val="90000"/>
            </a:lnSpc>
            <a:spcBef>
              <a:spcPct val="0"/>
            </a:spcBef>
            <a:spcAft>
              <a:spcPct val="35000"/>
            </a:spcAft>
            <a:buNone/>
          </a:pP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　　　　　からつまみながら</a:t>
          </a:r>
          <a:r>
            <a:rPr lang="ja-JP" altLang="en-US" sz="1400" b="1" kern="1200" dirty="0">
              <a:solidFill>
                <a:schemeClr val="tx1"/>
              </a:solidFill>
              <a:latin typeface="HG丸ｺﾞｼｯｸM-PRO" panose="020F0600000000000000" pitchFamily="50" charset="-128"/>
              <a:ea typeface="HG丸ｺﾞｼｯｸM-PRO" panose="020F0600000000000000" pitchFamily="50" charset="-128"/>
            </a:rPr>
            <a:t>（内側に押しながら）</a:t>
          </a: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本体から</a:t>
          </a:r>
          <a:endParaRPr lang="en-US" altLang="ja-JP" sz="1800" b="1"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defTabSz="889000">
            <a:lnSpc>
              <a:spcPct val="90000"/>
            </a:lnSpc>
            <a:spcBef>
              <a:spcPct val="0"/>
            </a:spcBef>
            <a:spcAft>
              <a:spcPct val="35000"/>
            </a:spcAft>
            <a:buNone/>
          </a:pP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　　　　　トレーを外します。</a:t>
          </a:r>
          <a:endParaRPr kumimoji="1" lang="ja-JP" altLang="en-US" sz="400000" b="1" u="none" kern="1200" dirty="0">
            <a:solidFill>
              <a:schemeClr val="tx1"/>
            </a:solidFill>
            <a:latin typeface="HG丸ｺﾞｼｯｸM-PRO" panose="020F0600000000000000" pitchFamily="50" charset="-128"/>
            <a:ea typeface="HG丸ｺﾞｼｯｸM-PRO" panose="020F0600000000000000" pitchFamily="50" charset="-128"/>
          </a:endParaRPr>
        </a:p>
      </dsp:txBody>
      <dsp:txXfrm>
        <a:off x="2072249" y="0"/>
        <a:ext cx="6309627" cy="2740521"/>
      </dsp:txXfrm>
    </dsp:sp>
    <dsp:sp modelId="{265BD42A-F8D8-426A-87A4-D24946DBD062}">
      <dsp:nvSpPr>
        <dsp:cNvPr id="0" name=""/>
        <dsp:cNvSpPr/>
      </dsp:nvSpPr>
      <dsp:spPr>
        <a:xfrm>
          <a:off x="239616" y="173562"/>
          <a:ext cx="2803133" cy="252915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155621" y="0"/>
          <a:ext cx="8229600" cy="2546158"/>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　　　　</a:t>
          </a:r>
          <a:r>
            <a:rPr lang="en-US" altLang="ja-JP" sz="2000" b="1" i="0" u="sng" kern="1200" dirty="0">
              <a:solidFill>
                <a:schemeClr val="tx1"/>
              </a:solidFill>
              <a:latin typeface="HG丸ｺﾞｼｯｸM-PRO" panose="020F0600000000000000" pitchFamily="50" charset="-128"/>
              <a:ea typeface="HG丸ｺﾞｼｯｸM-PRO" panose="020F0600000000000000" pitchFamily="50" charset="-128"/>
            </a:rPr>
            <a:t>4.</a:t>
          </a:r>
          <a:r>
            <a:rPr lang="ja-JP" altLang="en-US" sz="2000" b="1" i="0" u="sng" kern="1200" dirty="0">
              <a:solidFill>
                <a:schemeClr val="tx1"/>
              </a:solidFill>
              <a:latin typeface="HG丸ｺﾞｼｯｸM-PRO" panose="020F0600000000000000" pitchFamily="50" charset="-128"/>
              <a:ea typeface="HG丸ｺﾞｼｯｸM-PRO" panose="020F0600000000000000" pitchFamily="50" charset="-128"/>
            </a:rPr>
            <a:t>ディスク</a:t>
          </a:r>
          <a:r>
            <a:rPr lang="ja-JP" altLang="en-US" sz="1800" b="1" i="0" u="sng" kern="1200" dirty="0">
              <a:solidFill>
                <a:schemeClr val="tx1"/>
              </a:solidFill>
              <a:latin typeface="HG丸ｺﾞｼｯｸM-PRO" panose="020F0600000000000000" pitchFamily="50" charset="-128"/>
              <a:ea typeface="HG丸ｺﾞｼｯｸM-PRO" panose="020F0600000000000000" pitchFamily="50" charset="-128"/>
            </a:rPr>
            <a:t>（薬）</a:t>
          </a:r>
          <a:r>
            <a:rPr lang="ja-JP" altLang="en-US" sz="2000" b="1" i="0" u="sng" kern="1200" dirty="0">
              <a:solidFill>
                <a:schemeClr val="tx1"/>
              </a:solidFill>
              <a:latin typeface="HG丸ｺﾞｼｯｸM-PRO" panose="020F0600000000000000" pitchFamily="50" charset="-128"/>
              <a:ea typeface="HG丸ｺﾞｼｯｸM-PRO" panose="020F0600000000000000" pitchFamily="50" charset="-128"/>
            </a:rPr>
            <a:t>をのせます</a:t>
          </a:r>
          <a:endParaRPr lang="en-US" altLang="ja-JP" sz="500" b="1" u="sng"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defTabSz="889000">
            <a:lnSpc>
              <a:spcPct val="90000"/>
            </a:lnSpc>
            <a:spcBef>
              <a:spcPct val="0"/>
            </a:spcBef>
            <a:spcAft>
              <a:spcPct val="35000"/>
            </a:spcAft>
            <a:buNone/>
          </a:pPr>
          <a:r>
            <a:rPr lang="ja-JP" altLang="en-US" sz="1600" b="1" kern="1200" dirty="0">
              <a:solidFill>
                <a:schemeClr val="tx1"/>
              </a:solidFill>
              <a:latin typeface="HG丸ｺﾞｼｯｸM-PRO" panose="020F0600000000000000" pitchFamily="50" charset="-128"/>
              <a:ea typeface="HG丸ｺﾞｼｯｸM-PRO" panose="020F0600000000000000" pitchFamily="50" charset="-128"/>
            </a:rPr>
            <a:t>　　　　　</a:t>
          </a:r>
          <a:r>
            <a:rPr lang="ja-JP" sz="1600" b="1" kern="1200" dirty="0">
              <a:solidFill>
                <a:schemeClr val="tx1"/>
              </a:solidFill>
              <a:latin typeface="HG丸ｺﾞｼｯｸM-PRO" panose="020F0600000000000000" pitchFamily="50" charset="-128"/>
              <a:ea typeface="HG丸ｺﾞｼｯｸM-PRO" panose="020F0600000000000000" pitchFamily="50" charset="-128"/>
            </a:rPr>
            <a:t>・</a:t>
          </a: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トレーの</a:t>
          </a:r>
          <a:r>
            <a:rPr lang="en-US" altLang="ja-JP" sz="1800" b="1" kern="1200" dirty="0">
              <a:solidFill>
                <a:schemeClr val="tx1"/>
              </a:solidFill>
              <a:latin typeface="HG丸ｺﾞｼｯｸM-PRO" panose="020F0600000000000000" pitchFamily="50" charset="-128"/>
              <a:ea typeface="HG丸ｺﾞｼｯｸM-PRO" panose="020F0600000000000000" pitchFamily="50" charset="-128"/>
            </a:rPr>
            <a:t>4</a:t>
          </a: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つの穴に、ディスクの凸部分を合わ</a:t>
          </a:r>
          <a:endParaRPr lang="en-US" altLang="ja-JP" sz="1800" b="1"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defTabSz="889000">
            <a:lnSpc>
              <a:spcPct val="90000"/>
            </a:lnSpc>
            <a:spcBef>
              <a:spcPct val="0"/>
            </a:spcBef>
            <a:spcAft>
              <a:spcPct val="35000"/>
            </a:spcAft>
            <a:buNone/>
          </a:pP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                せてのせます。</a:t>
          </a:r>
          <a:endParaRPr kumimoji="1" lang="ja-JP" altLang="en-US" sz="1800" b="1" u="none" kern="1200" dirty="0">
            <a:solidFill>
              <a:schemeClr val="tx1"/>
            </a:solidFill>
            <a:latin typeface="HG丸ｺﾞｼｯｸM-PRO" panose="020F0600000000000000" pitchFamily="50" charset="-128"/>
            <a:ea typeface="HG丸ｺﾞｼｯｸM-PRO" panose="020F0600000000000000" pitchFamily="50" charset="-128"/>
          </a:endParaRPr>
        </a:p>
      </dsp:txBody>
      <dsp:txXfrm>
        <a:off x="2056157" y="0"/>
        <a:ext cx="6329064" cy="2546158"/>
      </dsp:txXfrm>
    </dsp:sp>
    <dsp:sp modelId="{265BD42A-F8D8-426A-87A4-D24946DBD062}">
      <dsp:nvSpPr>
        <dsp:cNvPr id="0" name=""/>
        <dsp:cNvSpPr/>
      </dsp:nvSpPr>
      <dsp:spPr>
        <a:xfrm>
          <a:off x="207731" y="94971"/>
          <a:ext cx="2777638" cy="234977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175025" y="0"/>
          <a:ext cx="8229600" cy="2644111"/>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kumimoji="1" lang="en-US" altLang="ja-JP" sz="1200" b="1" u="none" kern="1200">
            <a:solidFill>
              <a:schemeClr val="tx1"/>
            </a:solidFill>
          </a:endParaRPr>
        </a:p>
      </dsp:txBody>
      <dsp:txXfrm>
        <a:off x="2085357" y="0"/>
        <a:ext cx="6319268" cy="2644111"/>
      </dsp:txXfrm>
    </dsp:sp>
    <dsp:sp modelId="{265BD42A-F8D8-426A-87A4-D24946DBD062}">
      <dsp:nvSpPr>
        <dsp:cNvPr id="0" name=""/>
        <dsp:cNvSpPr/>
      </dsp:nvSpPr>
      <dsp:spPr>
        <a:xfrm>
          <a:off x="216143" y="144357"/>
          <a:ext cx="2874846" cy="2440176"/>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194377" y="4581"/>
          <a:ext cx="8441381" cy="4686688"/>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l" defTabSz="44450">
            <a:lnSpc>
              <a:spcPct val="90000"/>
            </a:lnSpc>
            <a:spcBef>
              <a:spcPct val="0"/>
            </a:spcBef>
            <a:spcAft>
              <a:spcPct val="35000"/>
            </a:spcAft>
            <a:buNone/>
          </a:pPr>
          <a:endParaRPr kumimoji="1" lang="en-US" altLang="ja-JP" sz="100" b="1" kern="1200" dirty="0">
            <a:solidFill>
              <a:schemeClr val="tx1"/>
            </a:solidFill>
          </a:endParaRPr>
        </a:p>
      </dsp:txBody>
      <dsp:txXfrm>
        <a:off x="2351323" y="4581"/>
        <a:ext cx="6284435" cy="4686688"/>
      </dsp:txXfrm>
    </dsp:sp>
    <dsp:sp modelId="{265BD42A-F8D8-426A-87A4-D24946DBD062}">
      <dsp:nvSpPr>
        <dsp:cNvPr id="0" name=""/>
        <dsp:cNvSpPr/>
      </dsp:nvSpPr>
      <dsp:spPr>
        <a:xfrm>
          <a:off x="1177836" y="1692906"/>
          <a:ext cx="6849235" cy="2889024"/>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150089" cy="3793040"/>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kumimoji="1" lang="ja-JP" altLang="en-US" sz="2400" b="1" u="sng" kern="1200" dirty="0">
            <a:solidFill>
              <a:sysClr val="windowText" lastClr="000000"/>
            </a:solidFill>
            <a:latin typeface="HG丸ｺﾞｼｯｸM-PRO" panose="020F0600000000000000" pitchFamily="50" charset="-128"/>
            <a:ea typeface="HG丸ｺﾞｼｯｸM-PRO" panose="020F0600000000000000" pitchFamily="50" charset="-128"/>
          </a:endParaRPr>
        </a:p>
      </dsp:txBody>
      <dsp:txXfrm>
        <a:off x="2009321" y="0"/>
        <a:ext cx="6140767" cy="3793040"/>
      </dsp:txXfrm>
    </dsp:sp>
    <dsp:sp modelId="{265BD42A-F8D8-426A-87A4-D24946DBD062}">
      <dsp:nvSpPr>
        <dsp:cNvPr id="0" name=""/>
        <dsp:cNvSpPr/>
      </dsp:nvSpPr>
      <dsp:spPr>
        <a:xfrm>
          <a:off x="1968641" y="1646285"/>
          <a:ext cx="3881773" cy="208383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7971348" cy="1756410"/>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altLang="ja-JP" sz="1800" b="1" i="0" u="sng" kern="1200" dirty="0">
              <a:solidFill>
                <a:schemeClr val="tx1"/>
              </a:solidFill>
              <a:latin typeface="HG丸ｺﾞｼｯｸM-PRO" panose="020F0600000000000000" pitchFamily="50" charset="-128"/>
              <a:ea typeface="HG丸ｺﾞｼｯｸM-PRO" panose="020F0600000000000000" pitchFamily="50" charset="-128"/>
            </a:rPr>
            <a:t>1.</a:t>
          </a:r>
          <a:r>
            <a:rPr lang="ja-JP" sz="1800" b="1" u="sng" kern="1200" dirty="0">
              <a:solidFill>
                <a:schemeClr val="tx1"/>
              </a:solidFill>
              <a:latin typeface="HG丸ｺﾞｼｯｸM-PRO" panose="020F0600000000000000" pitchFamily="50" charset="-128"/>
              <a:ea typeface="HG丸ｺﾞｼｯｸM-PRO" panose="020F0600000000000000" pitchFamily="50" charset="-128"/>
            </a:rPr>
            <a:t>薬の準備</a:t>
          </a:r>
          <a:r>
            <a:rPr lang="ja-JP" altLang="en-US" sz="1800" b="1" u="sng" kern="1200" dirty="0">
              <a:solidFill>
                <a:schemeClr val="tx1"/>
              </a:solidFill>
              <a:latin typeface="HG丸ｺﾞｼｯｸM-PRO" panose="020F0600000000000000" pitchFamily="50" charset="-128"/>
              <a:ea typeface="HG丸ｺﾞｼｯｸM-PRO" panose="020F0600000000000000" pitchFamily="50" charset="-128"/>
            </a:rPr>
            <a:t>④</a:t>
          </a:r>
          <a:endParaRPr lang="en-US" altLang="ja-JP" sz="1800" b="1"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algn="l" defTabSz="800100">
            <a:lnSpc>
              <a:spcPct val="90000"/>
            </a:lnSpc>
            <a:spcBef>
              <a:spcPct val="0"/>
            </a:spcBef>
            <a:spcAft>
              <a:spcPct val="35000"/>
            </a:spcAft>
            <a:buNone/>
          </a:pP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・緑のボタンを強く</a:t>
          </a:r>
          <a:r>
            <a:rPr lang="en-US" altLang="ja-JP" sz="1800" b="1" kern="1200" dirty="0">
              <a:solidFill>
                <a:schemeClr val="tx1"/>
              </a:solidFill>
              <a:latin typeface="HG丸ｺﾞｼｯｸM-PRO" panose="020F0600000000000000" pitchFamily="50" charset="-128"/>
              <a:ea typeface="HG丸ｺﾞｼｯｸM-PRO" panose="020F0600000000000000" pitchFamily="50" charset="-128"/>
            </a:rPr>
            <a:t>1</a:t>
          </a:r>
          <a:r>
            <a:rPr lang="ja-JP" altLang="en-US" sz="1800" b="1" kern="1200" dirty="0">
              <a:solidFill>
                <a:schemeClr val="tx1"/>
              </a:solidFill>
              <a:latin typeface="HG丸ｺﾞｼｯｸM-PRO" panose="020F0600000000000000" pitchFamily="50" charset="-128"/>
              <a:ea typeface="HG丸ｺﾞｼｯｸM-PRO" panose="020F0600000000000000" pitchFamily="50" charset="-128"/>
            </a:rPr>
            <a:t>回だけ押します。</a:t>
          </a:r>
          <a:endParaRPr lang="en-US" altLang="ja-JP" sz="1800" b="1" i="0" kern="1200" dirty="0">
            <a:solidFill>
              <a:schemeClr val="tx1"/>
            </a:solidFill>
            <a:latin typeface="HG丸ｺﾞｼｯｸM-PRO" panose="020F0600000000000000" pitchFamily="50" charset="-128"/>
            <a:ea typeface="HG丸ｺﾞｼｯｸM-PRO" panose="020F0600000000000000" pitchFamily="50" charset="-128"/>
          </a:endParaRPr>
        </a:p>
      </dsp:txBody>
      <dsp:txXfrm>
        <a:off x="1769910" y="0"/>
        <a:ext cx="6201437" cy="1756410"/>
      </dsp:txXfrm>
    </dsp:sp>
    <dsp:sp modelId="{265BD42A-F8D8-426A-87A4-D24946DBD062}">
      <dsp:nvSpPr>
        <dsp:cNvPr id="0" name=""/>
        <dsp:cNvSpPr/>
      </dsp:nvSpPr>
      <dsp:spPr>
        <a:xfrm>
          <a:off x="113942" y="52137"/>
          <a:ext cx="1594269" cy="1620941"/>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1588"/>
          <a:ext cx="8789405" cy="1625281"/>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・無理をしない程度に「フーッ」と十分に息を吐き出します。</a:t>
          </a:r>
          <a:b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br>
          <a:endParaRPr lang="en-US" altLang="ja-JP"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marL="0" lvl="0" indent="0" algn="l" defTabSz="889000">
            <a:lnSpc>
              <a:spcPct val="100000"/>
            </a:lnSpc>
            <a:spcBef>
              <a:spcPct val="0"/>
            </a:spcBef>
            <a:spcAft>
              <a:spcPct val="35000"/>
            </a:spcAft>
            <a:buNone/>
          </a:pPr>
          <a:r>
            <a:rPr lang="en-US" altLang="ja-JP"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吸入口には息を吹きかけないでください。</a:t>
          </a:r>
          <a:endParaRPr kumimoji="1"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sp:txBody>
      <dsp:txXfrm>
        <a:off x="1968012" y="49191"/>
        <a:ext cx="6773789" cy="1530075"/>
      </dsp:txXfrm>
    </dsp:sp>
    <dsp:sp modelId="{265BD42A-F8D8-426A-87A4-D24946DBD062}">
      <dsp:nvSpPr>
        <dsp:cNvPr id="0" name=""/>
        <dsp:cNvSpPr/>
      </dsp:nvSpPr>
      <dsp:spPr>
        <a:xfrm>
          <a:off x="99789" y="54641"/>
          <a:ext cx="1757881" cy="1499926"/>
        </a:xfrm>
        <a:prstGeom prst="roundRect">
          <a:avLst>
            <a:gd name="adj" fmla="val 10000"/>
          </a:avLst>
        </a:prstGeom>
        <a:blipFill rotWithShape="1">
          <a:blip xmlns:r="http://schemas.openxmlformats.org/officeDocument/2006/relationships" r:embed="rId1"/>
          <a:srcRect/>
          <a:stretch>
            <a:fillRect l="-6000" r="-6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789405" cy="1577340"/>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・吸入口をしっかりくわえ、少し上向きで強く深く「スーーッ」っと吸い込みます。</a:t>
          </a:r>
          <a:endParaRPr kumimoji="1" lang="ja-JP" altLang="en-US" sz="200" b="1"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sp:txBody>
      <dsp:txXfrm>
        <a:off x="1961814" y="46199"/>
        <a:ext cx="6781392" cy="1484942"/>
      </dsp:txXfrm>
    </dsp:sp>
    <dsp:sp modelId="{265BD42A-F8D8-426A-87A4-D24946DBD062}">
      <dsp:nvSpPr>
        <dsp:cNvPr id="0" name=""/>
        <dsp:cNvSpPr/>
      </dsp:nvSpPr>
      <dsp:spPr>
        <a:xfrm>
          <a:off x="111835" y="60815"/>
          <a:ext cx="1757881" cy="1455682"/>
        </a:xfrm>
        <a:prstGeom prst="roundRect">
          <a:avLst>
            <a:gd name="adj" fmla="val 10000"/>
          </a:avLst>
        </a:prstGeom>
        <a:blipFill rotWithShape="1">
          <a:blip xmlns:r="http://schemas.openxmlformats.org/officeDocument/2006/relationships" r:embed="rId1"/>
          <a:srcRect/>
          <a:stretch>
            <a:fillRect l="-2000" r="-2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963892" cy="1361440"/>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・吸入口から口を離し、苦しくない程度（</a:t>
          </a:r>
          <a:r>
            <a:rPr lang="en-US" altLang="ja-JP"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5</a:t>
          </a: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秒程）息を止めます。</a:t>
          </a:r>
          <a:br>
            <a:rPr lang="ja-JP" altLang="en-US" sz="12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br>
          <a:endParaRPr kumimoji="1" lang="ja-JP" altLang="en-US" sz="100" b="1"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sp:txBody>
      <dsp:txXfrm>
        <a:off x="1968797" y="39875"/>
        <a:ext cx="6955219" cy="1281690"/>
      </dsp:txXfrm>
    </dsp:sp>
    <dsp:sp modelId="{265BD42A-F8D8-426A-87A4-D24946DBD062}">
      <dsp:nvSpPr>
        <dsp:cNvPr id="0" name=""/>
        <dsp:cNvSpPr/>
      </dsp:nvSpPr>
      <dsp:spPr>
        <a:xfrm>
          <a:off x="81213" y="52491"/>
          <a:ext cx="1792778" cy="1256434"/>
        </a:xfrm>
        <a:prstGeom prst="roundRect">
          <a:avLst>
            <a:gd name="adj" fmla="val 10000"/>
          </a:avLst>
        </a:prstGeom>
        <a:blipFill rotWithShape="1">
          <a:blip xmlns:r="http://schemas.openxmlformats.org/officeDocument/2006/relationships" r:embed="rId1"/>
          <a:srcRect/>
          <a:stretch>
            <a:fillRect l="-3000" r="-3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1596"/>
          <a:ext cx="8963892" cy="1632893"/>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・ゆっくりと息を吐き出してください。</a:t>
          </a:r>
          <a:endParaRPr lang="ja-JP" altLang="en-US" sz="2000"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marL="0" lvl="0" indent="0" algn="l" defTabSz="889000">
            <a:lnSpc>
              <a:spcPct val="9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・続けて吸入する場合は、上記の操作</a:t>
          </a:r>
          <a:r>
            <a:rPr lang="en-US" altLang="ja-JP"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1</a:t>
          </a: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lang="en-US" altLang="ja-JP"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5</a:t>
          </a: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を繰り返してください。</a:t>
          </a:r>
        </a:p>
        <a:p>
          <a:pPr marL="0" lvl="0" indent="0" algn="l" defTabSz="889000">
            <a:lnSpc>
              <a:spcPct val="90000"/>
            </a:lnSpc>
            <a:spcBef>
              <a:spcPct val="0"/>
            </a:spcBef>
            <a:spcAft>
              <a:spcPct val="35000"/>
            </a:spcAft>
            <a:buNone/>
          </a:pPr>
          <a:r>
            <a:rPr lang="en-US" altLang="ja-JP"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吸入口には息を吹きかけないでください。</a:t>
          </a:r>
        </a:p>
      </dsp:txBody>
      <dsp:txXfrm>
        <a:off x="2003893" y="49422"/>
        <a:ext cx="6912172" cy="1537241"/>
      </dsp:txXfrm>
    </dsp:sp>
    <dsp:sp modelId="{265BD42A-F8D8-426A-87A4-D24946DBD062}">
      <dsp:nvSpPr>
        <dsp:cNvPr id="0" name=""/>
        <dsp:cNvSpPr/>
      </dsp:nvSpPr>
      <dsp:spPr>
        <a:xfrm>
          <a:off x="86827" y="62957"/>
          <a:ext cx="1792778" cy="1506951"/>
        </a:xfrm>
        <a:prstGeom prst="roundRect">
          <a:avLst>
            <a:gd name="adj" fmla="val 10000"/>
          </a:avLst>
        </a:prstGeom>
        <a:blipFill rotWithShape="1">
          <a:blip xmlns:r="http://schemas.openxmlformats.org/officeDocument/2006/relationships" r:embed="rId1"/>
          <a:srcRect/>
          <a:stretch>
            <a:fillRect l="-3000" r="-3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561791" cy="1634490"/>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・吸入後はディスクを回転させ、カバーをします</a:t>
          </a:r>
        </a:p>
        <a:p>
          <a:pPr marL="0" lvl="0" indent="0" algn="l" defTabSz="889000">
            <a:lnSpc>
              <a:spcPct val="90000"/>
            </a:lnSpc>
            <a:spcBef>
              <a:spcPct val="0"/>
            </a:spcBef>
            <a:spcAft>
              <a:spcPct val="35000"/>
            </a:spcAft>
            <a:buNone/>
          </a:pPr>
          <a:r>
            <a:rPr kumimoji="1" lang="en-US"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kumimoji="1"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トレーの両端を持って、止まるところまで引き出した後、再び押し戻すと、ディスクが回転します</a:t>
          </a:r>
        </a:p>
      </dsp:txBody>
      <dsp:txXfrm>
        <a:off x="1923680" y="47873"/>
        <a:ext cx="6590237" cy="1538744"/>
      </dsp:txXfrm>
    </dsp:sp>
    <dsp:sp modelId="{265BD42A-F8D8-426A-87A4-D24946DBD062}">
      <dsp:nvSpPr>
        <dsp:cNvPr id="0" name=""/>
        <dsp:cNvSpPr/>
      </dsp:nvSpPr>
      <dsp:spPr>
        <a:xfrm>
          <a:off x="96375" y="46870"/>
          <a:ext cx="1712358" cy="1508425"/>
        </a:xfrm>
        <a:prstGeom prst="roundRect">
          <a:avLst>
            <a:gd name="adj" fmla="val 10000"/>
          </a:avLst>
        </a:prstGeom>
        <a:blipFill rotWithShape="1">
          <a:blip xmlns:r="http://schemas.openxmlformats.org/officeDocument/2006/relationships" r:embed="rId1"/>
          <a:srcRect/>
          <a:stretch>
            <a:fillRect l="-7000" r="-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111619" y="0"/>
          <a:ext cx="8651631" cy="1658504"/>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ts val="300"/>
            </a:lnSpc>
            <a:spcBef>
              <a:spcPct val="0"/>
            </a:spcBef>
            <a:spcAft>
              <a:spcPct val="35000"/>
            </a:spcAft>
            <a:buNone/>
          </a:pP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　・　</a:t>
          </a:r>
          <a:endParaRPr lang="en-US" altLang="ja-JP" sz="2000" b="1" i="0" u="none"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algn="l" defTabSz="889000">
            <a:lnSpc>
              <a:spcPts val="1200"/>
            </a:lnSpc>
            <a:spcBef>
              <a:spcPct val="0"/>
            </a:spcBef>
            <a:spcAft>
              <a:spcPct val="35000"/>
            </a:spcAft>
            <a:buNone/>
          </a:pP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　　</a:t>
          </a:r>
          <a:r>
            <a:rPr lang="ja-JP" altLang="en-US" sz="2000" b="1" i="0" u="none" kern="1200" dirty="0" err="1">
              <a:solidFill>
                <a:schemeClr val="tx1"/>
              </a:solidFill>
              <a:latin typeface="HG丸ｺﾞｼｯｸM-PRO" panose="020F0600000000000000" pitchFamily="50" charset="-128"/>
              <a:ea typeface="HG丸ｺﾞｼｯｸM-PRO" panose="020F0600000000000000" pitchFamily="50" charset="-128"/>
            </a:rPr>
            <a:t>　</a:t>
          </a: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のどと口の中に薬剤が残らないように、口ゆすぎと、</a:t>
          </a:r>
          <a:endParaRPr lang="en-US" altLang="ja-JP" sz="2000" b="1" i="0" u="none"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algn="l" defTabSz="889000">
            <a:lnSpc>
              <a:spcPts val="1200"/>
            </a:lnSpc>
            <a:spcBef>
              <a:spcPct val="0"/>
            </a:spcBef>
            <a:spcAft>
              <a:spcPct val="35000"/>
            </a:spcAft>
            <a:buNone/>
          </a:pP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　　　ガラガラ のうがいを</a:t>
          </a:r>
          <a:r>
            <a:rPr lang="en-US" altLang="ja-JP" sz="2000" b="1" i="0" u="none" kern="1200" dirty="0">
              <a:solidFill>
                <a:schemeClr val="tx1"/>
              </a:solidFill>
              <a:latin typeface="HG丸ｺﾞｼｯｸM-PRO" panose="020F0600000000000000" pitchFamily="50" charset="-128"/>
              <a:ea typeface="HG丸ｺﾞｼｯｸM-PRO" panose="020F0600000000000000" pitchFamily="50" charset="-128"/>
            </a:rPr>
            <a:t>3</a:t>
          </a: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回程度行ってください。</a:t>
          </a:r>
          <a:endParaRPr lang="en-US" altLang="ja-JP" sz="2000" b="1" i="0" u="none" kern="1200" dirty="0">
            <a:solidFill>
              <a:schemeClr val="tx1"/>
            </a:solidFill>
            <a:latin typeface="HG丸ｺﾞｼｯｸM-PRO" panose="020F0600000000000000" pitchFamily="50" charset="-128"/>
            <a:ea typeface="HG丸ｺﾞｼｯｸM-PRO" panose="020F0600000000000000" pitchFamily="50" charset="-128"/>
          </a:endParaRPr>
        </a:p>
      </dsp:txBody>
      <dsp:txXfrm>
        <a:off x="2007796" y="0"/>
        <a:ext cx="6755454" cy="1658504"/>
      </dsp:txXfrm>
    </dsp:sp>
    <dsp:sp modelId="{265BD42A-F8D8-426A-87A4-D24946DBD062}">
      <dsp:nvSpPr>
        <dsp:cNvPr id="0" name=""/>
        <dsp:cNvSpPr/>
      </dsp:nvSpPr>
      <dsp:spPr>
        <a:xfrm>
          <a:off x="-58862" y="63945"/>
          <a:ext cx="2508505" cy="153058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7130374" cy="2547425"/>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kumimoji="1" lang="ja-JP" altLang="en-US" sz="2400" b="1" u="sng" kern="1200" dirty="0">
            <a:solidFill>
              <a:sysClr val="windowText" lastClr="000000"/>
            </a:solidFill>
            <a:latin typeface="HG丸ｺﾞｼｯｸM-PRO" panose="020F0600000000000000" pitchFamily="50" charset="-128"/>
            <a:ea typeface="HG丸ｺﾞｼｯｸM-PRO" panose="020F0600000000000000" pitchFamily="50" charset="-128"/>
          </a:endParaRPr>
        </a:p>
      </dsp:txBody>
      <dsp:txXfrm>
        <a:off x="1680817" y="0"/>
        <a:ext cx="5449556" cy="2547425"/>
      </dsp:txXfrm>
    </dsp:sp>
    <dsp:sp modelId="{265BD42A-F8D8-426A-87A4-D24946DBD062}">
      <dsp:nvSpPr>
        <dsp:cNvPr id="0" name=""/>
        <dsp:cNvSpPr/>
      </dsp:nvSpPr>
      <dsp:spPr>
        <a:xfrm>
          <a:off x="1152711" y="143206"/>
          <a:ext cx="4703337" cy="2121251"/>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229600" cy="2731214"/>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　　</a:t>
          </a:r>
          <a:r>
            <a:rPr lang="en-US" altLang="ja-JP" sz="2000" b="1" i="0" u="sng" kern="1200" dirty="0">
              <a:solidFill>
                <a:schemeClr val="tx1"/>
              </a:solidFill>
              <a:latin typeface="HG丸ｺﾞｼｯｸM-PRO" panose="020F0600000000000000" pitchFamily="50" charset="-128"/>
              <a:ea typeface="HG丸ｺﾞｼｯｸM-PRO" panose="020F0600000000000000" pitchFamily="50" charset="-128"/>
            </a:rPr>
            <a:t>1.</a:t>
          </a:r>
          <a:r>
            <a:rPr lang="ja-JP" altLang="en-US" sz="2000" b="1" i="0" u="sng" kern="1200" dirty="0">
              <a:solidFill>
                <a:schemeClr val="tx1"/>
              </a:solidFill>
              <a:latin typeface="HG丸ｺﾞｼｯｸM-PRO" panose="020F0600000000000000" pitchFamily="50" charset="-128"/>
              <a:ea typeface="HG丸ｺﾞｼｯｸM-PRO" panose="020F0600000000000000" pitchFamily="50" charset="-128"/>
            </a:rPr>
            <a:t>薬剤トレーを軽く叩く</a:t>
          </a:r>
          <a:endParaRPr lang="en-US" altLang="ja-JP" sz="2000" b="1" i="0" u="sng"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algn="l" defTabSz="889000">
            <a:lnSpc>
              <a:spcPct val="90000"/>
            </a:lnSpc>
            <a:spcBef>
              <a:spcPct val="0"/>
            </a:spcBef>
            <a:spcAft>
              <a:spcPct val="35000"/>
            </a:spcAft>
            <a:buNone/>
          </a:pPr>
          <a:r>
            <a:rPr lang="ja-JP" altLang="en-US" sz="1800" b="1" i="0" u="none" kern="1200" dirty="0">
              <a:solidFill>
                <a:schemeClr val="tx1"/>
              </a:solidFill>
              <a:latin typeface="HG丸ｺﾞｼｯｸM-PRO" panose="020F0600000000000000" pitchFamily="50" charset="-128"/>
              <a:ea typeface="HG丸ｺﾞｼｯｸM-PRO" panose="020F0600000000000000" pitchFamily="50" charset="-128"/>
            </a:rPr>
            <a:t>　　・容器内の薬を下に集めます。</a:t>
          </a:r>
          <a:endParaRPr lang="en-US" altLang="ja-JP" sz="1800" b="1" i="0" u="none"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algn="l" defTabSz="889000">
            <a:lnSpc>
              <a:spcPct val="90000"/>
            </a:lnSpc>
            <a:spcBef>
              <a:spcPct val="0"/>
            </a:spcBef>
            <a:spcAft>
              <a:spcPct val="35000"/>
            </a:spcAft>
            <a:buNone/>
          </a:pPr>
          <a:r>
            <a:rPr lang="ja-JP" altLang="en-US" sz="1800" b="1" kern="1200" dirty="0">
              <a:solidFill>
                <a:srgbClr val="FF0000"/>
              </a:solidFill>
              <a:latin typeface="HG丸ｺﾞｼｯｸM-PRO" panose="020F0600000000000000" pitchFamily="50" charset="-128"/>
              <a:ea typeface="HG丸ｺﾞｼｯｸM-PRO" panose="020F0600000000000000" pitchFamily="50" charset="-128"/>
            </a:rPr>
            <a:t>　　・薬剤トレーをスライドさせない。</a:t>
          </a:r>
          <a:endParaRPr kumimoji="1" lang="ja-JP" altLang="en-US" sz="307000" b="1" u="none" kern="1200" dirty="0">
            <a:solidFill>
              <a:srgbClr val="FF0000"/>
            </a:solidFill>
            <a:latin typeface="HG丸ｺﾞｼｯｸM-PRO" panose="020F0600000000000000" pitchFamily="50" charset="-128"/>
            <a:ea typeface="HG丸ｺﾞｼｯｸM-PRO" panose="020F0600000000000000" pitchFamily="50" charset="-128"/>
          </a:endParaRPr>
        </a:p>
      </dsp:txBody>
      <dsp:txXfrm>
        <a:off x="1919041" y="0"/>
        <a:ext cx="6310558" cy="2731214"/>
      </dsp:txXfrm>
    </dsp:sp>
    <dsp:sp modelId="{265BD42A-F8D8-426A-87A4-D24946DBD062}">
      <dsp:nvSpPr>
        <dsp:cNvPr id="0" name=""/>
        <dsp:cNvSpPr/>
      </dsp:nvSpPr>
      <dsp:spPr>
        <a:xfrm>
          <a:off x="152162" y="105304"/>
          <a:ext cx="1645920" cy="2520560"/>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229600" cy="2323728"/>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i="0" u="none" kern="1200" dirty="0">
              <a:solidFill>
                <a:schemeClr val="tx1"/>
              </a:solidFill>
              <a:latin typeface="HG丸ｺﾞｼｯｸM-PRO" panose="020F0600000000000000" pitchFamily="50" charset="-128"/>
              <a:ea typeface="HG丸ｺﾞｼｯｸM-PRO" panose="020F0600000000000000" pitchFamily="50" charset="-128"/>
            </a:rPr>
            <a:t>　　</a:t>
          </a:r>
          <a:r>
            <a:rPr lang="en-US" altLang="ja-JP" sz="2000" b="1" i="0" u="none" kern="1200" dirty="0">
              <a:solidFill>
                <a:schemeClr val="tx1"/>
              </a:solidFill>
              <a:latin typeface="HG丸ｺﾞｼｯｸM-PRO" panose="020F0600000000000000" pitchFamily="50" charset="-128"/>
              <a:ea typeface="HG丸ｺﾞｼｯｸM-PRO" panose="020F0600000000000000" pitchFamily="50" charset="-128"/>
            </a:rPr>
            <a:t>2.</a:t>
          </a:r>
          <a:r>
            <a:rPr lang="en-US" altLang="ja-JP" sz="2000" b="1" i="0" u="sng" kern="1200" dirty="0">
              <a:solidFill>
                <a:schemeClr val="tx1"/>
              </a:solidFill>
              <a:latin typeface="HG丸ｺﾞｼｯｸM-PRO" panose="020F0600000000000000" pitchFamily="50" charset="-128"/>
              <a:ea typeface="HG丸ｺﾞｼｯｸM-PRO" panose="020F0600000000000000" pitchFamily="50" charset="-128"/>
            </a:rPr>
            <a:t>.</a:t>
          </a:r>
          <a:r>
            <a:rPr lang="ja-JP" altLang="en-US" sz="2000" b="1" i="0" u="sng" kern="1200" dirty="0">
              <a:solidFill>
                <a:schemeClr val="tx1"/>
              </a:solidFill>
              <a:latin typeface="HG丸ｺﾞｼｯｸM-PRO" panose="020F0600000000000000" pitchFamily="50" charset="-128"/>
              <a:ea typeface="HG丸ｺﾞｼｯｸM-PRO" panose="020F0600000000000000" pitchFamily="50" charset="-128"/>
            </a:rPr>
            <a:t>薬剤トレーを端まで押し込む</a:t>
          </a:r>
          <a:endParaRPr lang="en-US" altLang="ja-JP" sz="2000" b="1" i="0" u="sng" kern="1200" dirty="0">
            <a:solidFill>
              <a:schemeClr val="tx1"/>
            </a:solidFill>
            <a:latin typeface="HG丸ｺﾞｼｯｸM-PRO" panose="020F0600000000000000" pitchFamily="50" charset="-128"/>
            <a:ea typeface="HG丸ｺﾞｼｯｸM-PRO" panose="020F0600000000000000" pitchFamily="50" charset="-128"/>
          </a:endParaRPr>
        </a:p>
        <a:p>
          <a:pPr marL="0" lvl="0" indent="0" algn="l" defTabSz="889000">
            <a:lnSpc>
              <a:spcPct val="90000"/>
            </a:lnSpc>
            <a:spcBef>
              <a:spcPct val="0"/>
            </a:spcBef>
            <a:spcAft>
              <a:spcPct val="35000"/>
            </a:spcAft>
            <a:buNone/>
          </a:pPr>
          <a:r>
            <a:rPr lang="ja-JP" altLang="en-US" sz="1800" b="1" i="0" u="none" kern="1200" dirty="0">
              <a:solidFill>
                <a:schemeClr val="tx1"/>
              </a:solidFill>
              <a:latin typeface="HG丸ｺﾞｼｯｸM-PRO" panose="020F0600000000000000" pitchFamily="50" charset="-128"/>
              <a:ea typeface="HG丸ｺﾞｼｯｸM-PRO" panose="020F0600000000000000" pitchFamily="50" charset="-128"/>
            </a:rPr>
            <a:t>　　</a:t>
          </a:r>
          <a:r>
            <a:rPr lang="ja-JP" altLang="en-US" sz="1800" b="1" kern="1200" dirty="0">
              <a:solidFill>
                <a:srgbClr val="FF0000"/>
              </a:solidFill>
              <a:latin typeface="HG丸ｺﾞｼｯｸM-PRO" panose="020F0600000000000000" pitchFamily="50" charset="-128"/>
              <a:ea typeface="HG丸ｺﾞｼｯｸM-PRO" panose="020F0600000000000000" pitchFamily="50" charset="-128"/>
            </a:rPr>
            <a:t>・必ず端まで押し込むように。</a:t>
          </a:r>
          <a:endParaRPr lang="en-US" altLang="ja-JP" sz="1800" b="1" kern="1200" dirty="0">
            <a:solidFill>
              <a:srgbClr val="FF0000"/>
            </a:solidFill>
            <a:latin typeface="HG丸ｺﾞｼｯｸM-PRO" panose="020F0600000000000000" pitchFamily="50" charset="-128"/>
            <a:ea typeface="HG丸ｺﾞｼｯｸM-PRO" panose="020F0600000000000000" pitchFamily="50" charset="-128"/>
          </a:endParaRPr>
        </a:p>
      </dsp:txBody>
      <dsp:txXfrm>
        <a:off x="1878292" y="0"/>
        <a:ext cx="6351307" cy="2323728"/>
      </dsp:txXfrm>
    </dsp:sp>
    <dsp:sp modelId="{265BD42A-F8D8-426A-87A4-D24946DBD062}">
      <dsp:nvSpPr>
        <dsp:cNvPr id="0" name=""/>
        <dsp:cNvSpPr/>
      </dsp:nvSpPr>
      <dsp:spPr>
        <a:xfrm>
          <a:off x="111414" y="89593"/>
          <a:ext cx="1645920" cy="2144503"/>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789405" cy="1664856"/>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・無理をしない程度に「フーッ」と十分に息を吐き出します。</a:t>
          </a:r>
          <a:b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br>
          <a:endParaRPr lang="en-US" altLang="ja-JP"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marL="0" lvl="0" indent="0" algn="l" defTabSz="889000">
            <a:lnSpc>
              <a:spcPct val="100000"/>
            </a:lnSpc>
            <a:spcBef>
              <a:spcPct val="0"/>
            </a:spcBef>
            <a:spcAft>
              <a:spcPct val="35000"/>
            </a:spcAft>
            <a:buNone/>
          </a:pPr>
          <a:r>
            <a:rPr lang="en-US" altLang="ja-JP"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吸入口には息を吹きかけないでください。</a:t>
          </a:r>
          <a:endParaRPr kumimoji="1"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sp:txBody>
      <dsp:txXfrm>
        <a:off x="1924366" y="0"/>
        <a:ext cx="6865038" cy="1664856"/>
      </dsp:txXfrm>
    </dsp:sp>
    <dsp:sp modelId="{265BD42A-F8D8-426A-87A4-D24946DBD062}">
      <dsp:nvSpPr>
        <dsp:cNvPr id="0" name=""/>
        <dsp:cNvSpPr/>
      </dsp:nvSpPr>
      <dsp:spPr>
        <a:xfrm>
          <a:off x="103746" y="55972"/>
          <a:ext cx="1757881" cy="1536448"/>
        </a:xfrm>
        <a:prstGeom prst="roundRect">
          <a:avLst>
            <a:gd name="adj" fmla="val 10000"/>
          </a:avLst>
        </a:prstGeom>
        <a:solidFill>
          <a:schemeClr val="accent1">
            <a:tint val="50000"/>
            <a:hueOff val="0"/>
            <a:satOff val="0"/>
            <a:lumOff val="0"/>
            <a:alphaOff val="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789405" cy="2582955"/>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・吸入口全体をしっかりくわえ、深く「スーーッ」っと吸い込みます。</a:t>
          </a:r>
          <a:endParaRPr kumimoji="1" lang="ja-JP" altLang="en-US" sz="200" b="1"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sp:txBody>
      <dsp:txXfrm>
        <a:off x="2016176" y="0"/>
        <a:ext cx="6773228" cy="2582955"/>
      </dsp:txXfrm>
    </dsp:sp>
    <dsp:sp modelId="{265BD42A-F8D8-426A-87A4-D24946DBD062}">
      <dsp:nvSpPr>
        <dsp:cNvPr id="0" name=""/>
        <dsp:cNvSpPr/>
      </dsp:nvSpPr>
      <dsp:spPr>
        <a:xfrm>
          <a:off x="212397" y="99588"/>
          <a:ext cx="1757881" cy="2383736"/>
        </a:xfrm>
        <a:prstGeom prst="roundRect">
          <a:avLst>
            <a:gd name="adj" fmla="val 10000"/>
          </a:avLst>
        </a:prstGeom>
        <a:solidFill>
          <a:schemeClr val="accent1">
            <a:tint val="50000"/>
            <a:hueOff val="0"/>
            <a:satOff val="0"/>
            <a:lumOff val="0"/>
            <a:alphaOff val="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963892" cy="1791826"/>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・吸入口から口を離し、苦しくない程度（</a:t>
          </a:r>
          <a:r>
            <a:rPr lang="en-US" altLang="ja-JP"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5</a:t>
          </a: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秒程）息を止めます。</a:t>
          </a:r>
          <a:br>
            <a:rPr lang="ja-JP" altLang="en-US" sz="12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br>
          <a:endParaRPr kumimoji="1" lang="ja-JP" altLang="en-US" sz="100" b="1"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sp:txBody>
      <dsp:txXfrm>
        <a:off x="1971961" y="0"/>
        <a:ext cx="6991931" cy="1791826"/>
      </dsp:txXfrm>
    </dsp:sp>
    <dsp:sp modelId="{265BD42A-F8D8-426A-87A4-D24946DBD062}">
      <dsp:nvSpPr>
        <dsp:cNvPr id="0" name=""/>
        <dsp:cNvSpPr/>
      </dsp:nvSpPr>
      <dsp:spPr>
        <a:xfrm>
          <a:off x="124251" y="69085"/>
          <a:ext cx="1792778" cy="1653626"/>
        </a:xfrm>
        <a:prstGeom prst="roundRect">
          <a:avLst>
            <a:gd name="adj" fmla="val 10000"/>
          </a:avLst>
        </a:prstGeom>
        <a:solidFill>
          <a:schemeClr val="accent1">
            <a:tint val="50000"/>
            <a:hueOff val="0"/>
            <a:satOff val="0"/>
            <a:lumOff val="0"/>
            <a:alphaOff val="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963892" cy="1634490"/>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・ゆっくりと息を吐き出してください。</a:t>
          </a:r>
          <a:endParaRPr lang="en-US" altLang="ja-JP"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marL="0" lvl="0" indent="0" algn="l" defTabSz="889000">
            <a:lnSpc>
              <a:spcPct val="90000"/>
            </a:lnSpc>
            <a:spcBef>
              <a:spcPct val="0"/>
            </a:spcBef>
            <a:spcAft>
              <a:spcPct val="35000"/>
            </a:spcAft>
            <a:buNone/>
          </a:pPr>
          <a:r>
            <a:rPr lang="en-US" altLang="ja-JP"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吸入口には息を吹きかけないでください。</a:t>
          </a:r>
          <a:endParaRPr lang="ja-JP" altLang="en-US" sz="2000"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marL="0" lvl="0" indent="0" algn="l" defTabSz="889000">
            <a:lnSpc>
              <a:spcPct val="9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・別のトレーも同様に吸入を行ってください。</a:t>
          </a:r>
        </a:p>
      </dsp:txBody>
      <dsp:txXfrm>
        <a:off x="1956227" y="0"/>
        <a:ext cx="7007664" cy="1634490"/>
      </dsp:txXfrm>
    </dsp:sp>
    <dsp:sp modelId="{265BD42A-F8D8-426A-87A4-D24946DBD062}">
      <dsp:nvSpPr>
        <dsp:cNvPr id="0" name=""/>
        <dsp:cNvSpPr/>
      </dsp:nvSpPr>
      <dsp:spPr>
        <a:xfrm>
          <a:off x="86987" y="63019"/>
          <a:ext cx="1792778" cy="1508425"/>
        </a:xfrm>
        <a:prstGeom prst="roundRect">
          <a:avLst>
            <a:gd name="adj" fmla="val 10000"/>
          </a:avLst>
        </a:prstGeom>
        <a:solidFill>
          <a:schemeClr val="accent1">
            <a:tint val="50000"/>
            <a:hueOff val="0"/>
            <a:satOff val="0"/>
            <a:lumOff val="0"/>
            <a:alphaOff val="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789405" cy="2582955"/>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・吸入後はイナビルをアルミ包装に戻し、捨ててください。</a:t>
          </a:r>
          <a:endParaRPr kumimoji="1" lang="ja-JP" altLang="en-US" sz="200" b="1"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sp:txBody>
      <dsp:txXfrm>
        <a:off x="2016176" y="0"/>
        <a:ext cx="6773228" cy="2582955"/>
      </dsp:txXfrm>
    </dsp:sp>
    <dsp:sp modelId="{265BD42A-F8D8-426A-87A4-D24946DBD062}">
      <dsp:nvSpPr>
        <dsp:cNvPr id="0" name=""/>
        <dsp:cNvSpPr/>
      </dsp:nvSpPr>
      <dsp:spPr>
        <a:xfrm>
          <a:off x="212397" y="99588"/>
          <a:ext cx="1757881" cy="2383736"/>
        </a:xfrm>
        <a:prstGeom prst="roundRect">
          <a:avLst>
            <a:gd name="adj" fmla="val 10000"/>
          </a:avLst>
        </a:prstGeom>
        <a:solidFill>
          <a:schemeClr val="accent1">
            <a:tint val="50000"/>
            <a:hueOff val="0"/>
            <a:satOff val="0"/>
            <a:lumOff val="0"/>
            <a:alphaOff val="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275320" cy="1426211"/>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ja-JP" altLang="en-US" sz="18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・無理をしない程度に「フーッ」と十分に息を吐き出します。</a:t>
          </a:r>
          <a:b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br>
          <a:b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br>
          <a:r>
            <a:rPr lang="en-US" altLang="ja-JP"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a:t>
          </a: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吸入口には息を吹きかけないでください</a:t>
          </a:r>
          <a:r>
            <a:rPr lang="ja-JP" altLang="en-US" sz="105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a:t>
          </a:r>
          <a:endParaRPr kumimoji="1" lang="ja-JP" altLang="en-US" sz="1100" b="1"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sp:txBody>
      <dsp:txXfrm>
        <a:off x="1839457" y="41772"/>
        <a:ext cx="6394090" cy="1342667"/>
      </dsp:txXfrm>
    </dsp:sp>
    <dsp:sp modelId="{265BD42A-F8D8-426A-87A4-D24946DBD062}">
      <dsp:nvSpPr>
        <dsp:cNvPr id="0" name=""/>
        <dsp:cNvSpPr/>
      </dsp:nvSpPr>
      <dsp:spPr>
        <a:xfrm>
          <a:off x="170384" y="43482"/>
          <a:ext cx="1665375" cy="1326467"/>
        </a:xfrm>
        <a:prstGeom prst="roundRect">
          <a:avLst>
            <a:gd name="adj" fmla="val 10000"/>
          </a:avLst>
        </a:prstGeom>
        <a:blipFill rotWithShape="1">
          <a:blip xmlns:r="http://schemas.openxmlformats.org/officeDocument/2006/relationships" r:embed="rId1"/>
          <a:srcRect/>
          <a:stretch>
            <a:fillRect l="-17000" r="-1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488680" cy="2038350"/>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・吸入口全体をしっかりくわえ</a:t>
          </a:r>
          <a:b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b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少し上むきで、強く深く「</a:t>
          </a:r>
          <a:r>
            <a:rPr lang="ja-JP" altLang="en-US" sz="2000" b="1" kern="1200" dirty="0" err="1">
              <a:solidFill>
                <a:sysClr val="windowText" lastClr="000000"/>
              </a:solidFill>
              <a:latin typeface="HG丸ｺﾞｼｯｸM-PRO" panose="020F0600000000000000" pitchFamily="50" charset="-128"/>
              <a:ea typeface="HG丸ｺﾞｼｯｸM-PRO" panose="020F0600000000000000" pitchFamily="50" charset="-128"/>
              <a:cs typeface="+mn-cs"/>
            </a:rPr>
            <a:t>スーーッ</a:t>
          </a: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」と吸い込みます。</a:t>
          </a:r>
          <a:endParaRPr lang="en-US" altLang="ja-JP" sz="2000" b="1" i="0" u="sng"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marL="0" lvl="0" indent="0" algn="l" defTabSz="889000">
            <a:lnSpc>
              <a:spcPct val="90000"/>
            </a:lnSpc>
            <a:spcBef>
              <a:spcPct val="0"/>
            </a:spcBef>
            <a:spcAft>
              <a:spcPct val="35000"/>
            </a:spcAft>
            <a:buNone/>
          </a:pPr>
          <a:endParaRPr kumimoji="1" lang="ja-JP" altLang="en-US" sz="100" b="1"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sp:txBody>
      <dsp:txXfrm>
        <a:off x="1961272" y="59701"/>
        <a:ext cx="6467706" cy="1918948"/>
      </dsp:txXfrm>
    </dsp:sp>
    <dsp:sp modelId="{265BD42A-F8D8-426A-87A4-D24946DBD062}">
      <dsp:nvSpPr>
        <dsp:cNvPr id="0" name=""/>
        <dsp:cNvSpPr/>
      </dsp:nvSpPr>
      <dsp:spPr>
        <a:xfrm>
          <a:off x="87039" y="78590"/>
          <a:ext cx="1681794" cy="1881136"/>
        </a:xfrm>
        <a:prstGeom prst="roundRect">
          <a:avLst>
            <a:gd name="adj" fmla="val 10000"/>
          </a:avLst>
        </a:prstGeom>
        <a:blipFill rotWithShape="1">
          <a:blip xmlns:r="http://schemas.openxmlformats.org/officeDocument/2006/relationships" r:embed="rId1"/>
          <a:srcRect/>
          <a:stretch>
            <a:fillRect l="-42000" r="-42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744398" cy="1651137"/>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ja-JP" altLang="en-US" sz="18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・吸入口から口を離し、苦しくない程度（</a:t>
          </a:r>
          <a:r>
            <a:rPr lang="en-US" altLang="ja-JP" sz="18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5</a:t>
          </a:r>
          <a:r>
            <a:rPr lang="ja-JP" altLang="en-US" sz="18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秒程）息を止めます</a:t>
          </a:r>
          <a:endParaRPr kumimoji="1" lang="ja-JP" altLang="en-US" sz="500" b="1"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dsp:txBody>
      <dsp:txXfrm>
        <a:off x="1962353" y="48360"/>
        <a:ext cx="6733684" cy="1554417"/>
      </dsp:txXfrm>
    </dsp:sp>
    <dsp:sp modelId="{265BD42A-F8D8-426A-87A4-D24946DBD062}">
      <dsp:nvSpPr>
        <dsp:cNvPr id="0" name=""/>
        <dsp:cNvSpPr/>
      </dsp:nvSpPr>
      <dsp:spPr>
        <a:xfrm>
          <a:off x="0" y="0"/>
          <a:ext cx="1580584" cy="1523788"/>
        </a:xfrm>
        <a:prstGeom prst="roundRect">
          <a:avLst>
            <a:gd name="adj" fmla="val 10000"/>
          </a:avLst>
        </a:prstGeom>
        <a:blipFill rotWithShape="1">
          <a:blip xmlns:r="http://schemas.openxmlformats.org/officeDocument/2006/relationships" r:embed="rId1"/>
          <a:srcRect/>
          <a:stretch>
            <a:fillRect l="-31000" r="-31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744399" cy="1999669"/>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・ゆっくりと息を吐き出してください。</a:t>
          </a:r>
          <a:endParaRPr lang="ja-JP" altLang="en-US" sz="2000" kern="1200" dirty="0">
            <a:solidFill>
              <a:sysClr val="windowText" lastClr="000000"/>
            </a:solidFill>
            <a:latin typeface="HG丸ｺﾞｼｯｸM-PRO" panose="020F0600000000000000" pitchFamily="50" charset="-128"/>
            <a:ea typeface="HG丸ｺﾞｼｯｸM-PRO" panose="020F0600000000000000" pitchFamily="50" charset="-128"/>
            <a:cs typeface="+mn-cs"/>
          </a:endParaRPr>
        </a:p>
        <a:p>
          <a:pPr marL="0" lvl="0" indent="0" algn="l" defTabSz="889000">
            <a:lnSpc>
              <a:spcPct val="90000"/>
            </a:lnSpc>
            <a:spcBef>
              <a:spcPct val="0"/>
            </a:spcBef>
            <a:spcAft>
              <a:spcPct val="35000"/>
            </a:spcAft>
            <a:buNone/>
          </a:pPr>
          <a:r>
            <a:rPr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吸入口には息を吹きかけないでください。</a:t>
          </a:r>
        </a:p>
      </dsp:txBody>
      <dsp:txXfrm>
        <a:off x="2007414" y="58568"/>
        <a:ext cx="6678416" cy="1882533"/>
      </dsp:txXfrm>
    </dsp:sp>
    <dsp:sp modelId="{265BD42A-F8D8-426A-87A4-D24946DBD062}">
      <dsp:nvSpPr>
        <dsp:cNvPr id="0" name=""/>
        <dsp:cNvSpPr/>
      </dsp:nvSpPr>
      <dsp:spPr>
        <a:xfrm>
          <a:off x="123741" y="77099"/>
          <a:ext cx="1644279" cy="1845438"/>
        </a:xfrm>
        <a:prstGeom prst="roundRect">
          <a:avLst>
            <a:gd name="adj" fmla="val 10000"/>
          </a:avLst>
        </a:prstGeom>
        <a:blipFill rotWithShape="1">
          <a:blip xmlns:r="http://schemas.openxmlformats.org/officeDocument/2006/relationships" r:embed="rId1"/>
          <a:srcRect/>
          <a:stretch>
            <a:fillRect l="-31000" r="-31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56A00-6680-4E15-9013-27CDA4319118}">
      <dsp:nvSpPr>
        <dsp:cNvPr id="0" name=""/>
        <dsp:cNvSpPr/>
      </dsp:nvSpPr>
      <dsp:spPr>
        <a:xfrm>
          <a:off x="0" y="0"/>
          <a:ext cx="8378190" cy="2781950"/>
        </a:xfrm>
        <a:prstGeom prst="roundRect">
          <a:avLst>
            <a:gd name="adj" fmla="val 10000"/>
          </a:avLst>
        </a:prstGeom>
        <a:noFill/>
        <a:ln w="12700" cap="flat" cmpd="sng" algn="ctr">
          <a:solidFill>
            <a:sysClr val="windowText" lastClr="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solidFill>
                <a:sysClr val="windowText" lastClr="000000"/>
              </a:solidFill>
              <a:latin typeface="Calibri" panose="020F0502020204030204"/>
              <a:ea typeface="ＭＳ Ｐゴシック" panose="020B0600070205080204" pitchFamily="50" charset="-128"/>
              <a:cs typeface="+mn-cs"/>
            </a:rPr>
            <a:t>・</a:t>
          </a:r>
          <a:r>
            <a:rPr kumimoji="1"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吸入口を開けカプセル内に粉末が残っていないことを確認しカプセルを捨てます。</a:t>
          </a:r>
        </a:p>
        <a:p>
          <a:pPr marL="0" lvl="0" indent="0" algn="l" defTabSz="889000">
            <a:lnSpc>
              <a:spcPct val="90000"/>
            </a:lnSpc>
            <a:spcBef>
              <a:spcPct val="0"/>
            </a:spcBef>
            <a:spcAft>
              <a:spcPct val="35000"/>
            </a:spcAft>
            <a:buNone/>
          </a:pPr>
          <a:r>
            <a:rPr kumimoji="1" lang="ja-JP" altLang="en-US" sz="2000" b="1" kern="1200" dirty="0">
              <a:solidFill>
                <a:sysClr val="windowText" lastClr="000000"/>
              </a:solidFill>
              <a:latin typeface="HG丸ｺﾞｼｯｸM-PRO" panose="020F0600000000000000" pitchFamily="50" charset="-128"/>
              <a:ea typeface="HG丸ｺﾞｼｯｸM-PRO" panose="020F0600000000000000" pitchFamily="50" charset="-128"/>
              <a:cs typeface="+mn-cs"/>
            </a:rPr>
            <a:t>・吸入口を閉めてキャップをします。</a:t>
          </a:r>
        </a:p>
        <a:p>
          <a:pPr marL="0" lvl="0" indent="0" algn="l" defTabSz="889000">
            <a:lnSpc>
              <a:spcPct val="90000"/>
            </a:lnSpc>
            <a:spcBef>
              <a:spcPct val="0"/>
            </a:spcBef>
            <a:spcAft>
              <a:spcPct val="35000"/>
            </a:spcAft>
            <a:buNone/>
          </a:pPr>
          <a:endParaRPr lang="en-US" altLang="ja-JP" sz="2000" b="1" kern="1200" dirty="0">
            <a:solidFill>
              <a:sysClr val="windowText" lastClr="000000"/>
            </a:solidFill>
            <a:latin typeface="Calibri" panose="020F0502020204030204"/>
            <a:ea typeface="ＭＳ Ｐゴシック" panose="020B0600070205080204" pitchFamily="50" charset="-128"/>
            <a:cs typeface="+mn-cs"/>
          </a:endParaRPr>
        </a:p>
      </dsp:txBody>
      <dsp:txXfrm>
        <a:off x="2035314" y="81481"/>
        <a:ext cx="6261394" cy="2618988"/>
      </dsp:txXfrm>
    </dsp:sp>
    <dsp:sp modelId="{265BD42A-F8D8-426A-87A4-D24946DBD062}">
      <dsp:nvSpPr>
        <dsp:cNvPr id="0" name=""/>
        <dsp:cNvSpPr/>
      </dsp:nvSpPr>
      <dsp:spPr>
        <a:xfrm>
          <a:off x="70809" y="107260"/>
          <a:ext cx="1844123" cy="2567383"/>
        </a:xfrm>
        <a:prstGeom prst="roundRect">
          <a:avLst>
            <a:gd name="adj" fmla="val 10000"/>
          </a:avLst>
        </a:prstGeom>
        <a:solidFill>
          <a:schemeClr val="accent1">
            <a:tint val="50000"/>
            <a:hueOff val="0"/>
            <a:satOff val="0"/>
            <a:lumOff val="0"/>
            <a:alphaOff val="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E48B8845-226E-45B2-855C-0AE856670635}" type="datetimeFigureOut">
              <a:rPr kumimoji="1" lang="ja-JP" altLang="en-US" smtClean="0"/>
              <a:t>2020/1/23</a:t>
            </a:fld>
            <a:endParaRPr kumimoji="1" lang="ja-JP" altLang="en-US"/>
          </a:p>
        </p:txBody>
      </p:sp>
      <p:sp>
        <p:nvSpPr>
          <p:cNvPr id="4" name="スライド イメージ プレースホルダー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A02831CA-03B1-444D-A866-49550FF7B25E}" type="slidenum">
              <a:rPr kumimoji="1" lang="ja-JP" altLang="en-US" smtClean="0"/>
              <a:t>‹#›</a:t>
            </a:fld>
            <a:endParaRPr kumimoji="1" lang="ja-JP" altLang="en-US"/>
          </a:p>
        </p:txBody>
      </p:sp>
    </p:spTree>
    <p:extLst>
      <p:ext uri="{BB962C8B-B14F-4D97-AF65-F5344CB8AC3E}">
        <p14:creationId xmlns:p14="http://schemas.microsoft.com/office/powerpoint/2010/main" val="488337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今回は、ハンディヘラー、ロタディスク、リレンザ、イナビルとなります。</a:t>
            </a:r>
            <a:endParaRPr kumimoji="1" lang="en-US" altLang="ja-JP" dirty="0"/>
          </a:p>
          <a:p>
            <a:r>
              <a:rPr kumimoji="1" lang="ja-JP" altLang="en-US" dirty="0"/>
              <a:t>リレンザにつきましては、ロタディスクと操作が同じですので、今回は実質３種類のデバイスの実技を行う形となります。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02831CA-03B1-444D-A866-49550FF7B25E}" type="slidenum">
              <a:rPr kumimoji="1" lang="ja-JP" altLang="en-US" smtClean="0"/>
              <a:t>2</a:t>
            </a:fld>
            <a:endParaRPr kumimoji="1" lang="ja-JP" altLang="en-US"/>
          </a:p>
        </p:txBody>
      </p:sp>
    </p:spTree>
    <p:extLst>
      <p:ext uri="{BB962C8B-B14F-4D97-AF65-F5344CB8AC3E}">
        <p14:creationId xmlns:p14="http://schemas.microsoft.com/office/powerpoint/2010/main" val="145583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こちらが、補助具です。</a:t>
            </a:r>
            <a:endParaRPr kumimoji="1" lang="en-US" altLang="ja-JP" dirty="0"/>
          </a:p>
          <a:p>
            <a:r>
              <a:rPr kumimoji="1" lang="ja-JP" altLang="en-US" dirty="0"/>
              <a:t>はめこむことで、シートのはがし過ぎを防ぐことができます。</a:t>
            </a:r>
          </a:p>
        </p:txBody>
      </p:sp>
      <p:sp>
        <p:nvSpPr>
          <p:cNvPr id="4" name="スライド番号プレースホルダー 3"/>
          <p:cNvSpPr>
            <a:spLocks noGrp="1"/>
          </p:cNvSpPr>
          <p:nvPr>
            <p:ph type="sldNum" sz="quarter" idx="5"/>
          </p:nvPr>
        </p:nvSpPr>
        <p:spPr/>
        <p:txBody>
          <a:bodyPr/>
          <a:lstStyle/>
          <a:p>
            <a:fld id="{A02831CA-03B1-444D-A866-49550FF7B25E}" type="slidenum">
              <a:rPr kumimoji="1" lang="ja-JP" altLang="en-US" smtClean="0"/>
              <a:t>11</a:t>
            </a:fld>
            <a:endParaRPr kumimoji="1" lang="ja-JP" altLang="en-US"/>
          </a:p>
        </p:txBody>
      </p:sp>
    </p:spTree>
    <p:extLst>
      <p:ext uri="{BB962C8B-B14F-4D97-AF65-F5344CB8AC3E}">
        <p14:creationId xmlns:p14="http://schemas.microsoft.com/office/powerpoint/2010/main" val="1416306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t>薬を取りだしたら、カプセルの充填部に入れて吸入口をカチッと音がするまでとじてください。</a:t>
            </a:r>
            <a:endParaRPr lang="en-US" altLang="ja-JP" dirty="0"/>
          </a:p>
          <a:p>
            <a:pPr marL="0" lvl="0" indent="0" algn="l" rtl="0">
              <a:spcBef>
                <a:spcPts val="0"/>
              </a:spcBef>
              <a:spcAft>
                <a:spcPts val="0"/>
              </a:spcAft>
              <a:buNone/>
            </a:pPr>
            <a:r>
              <a:rPr lang="ja-JP" altLang="en-US" dirty="0"/>
              <a:t>吸入口を閉じましたら吸入口を上に向けて緑のボタンを一度だけ強く押してください。この操作によりｶﾌﾟｾﾙに穴が開き吸入前の準備が完了となります。</a:t>
            </a:r>
            <a:endParaRPr lang="en-US" altLang="ja-JP" dirty="0"/>
          </a:p>
          <a:p>
            <a:pPr marL="0" lvl="0" indent="0" algn="l" rtl="0">
              <a:spcBef>
                <a:spcPts val="0"/>
              </a:spcBef>
              <a:spcAft>
                <a:spcPts val="0"/>
              </a:spcAft>
              <a:buNone/>
            </a:pPr>
            <a:r>
              <a:rPr lang="ja-JP" altLang="en-US" dirty="0"/>
              <a:t>上手くカプセルに穴が開いたかは本体に透明の窓がありますのでそこで確認が出来ます。</a:t>
            </a:r>
            <a:endParaRPr lang="en-US" altLang="ja-JP" dirty="0"/>
          </a:p>
          <a:p>
            <a:pPr marL="0" lvl="0" indent="0" algn="l" rtl="0">
              <a:spcBef>
                <a:spcPts val="0"/>
              </a:spcBef>
              <a:spcAft>
                <a:spcPts val="0"/>
              </a:spcAft>
              <a:buNone/>
            </a:pPr>
            <a:endParaRPr lang="en-US" altLang="ja-JP" dirty="0"/>
          </a:p>
          <a:p>
            <a:pPr marL="0" lvl="0" indent="0" algn="l" rtl="0">
              <a:spcBef>
                <a:spcPts val="0"/>
              </a:spcBef>
              <a:spcAft>
                <a:spcPts val="0"/>
              </a:spcAft>
              <a:buNone/>
            </a:pPr>
            <a:r>
              <a:rPr lang="ja-JP" altLang="en-US" dirty="0"/>
              <a:t>（この時何度も緑のボタンを押すとカプセルが破損してしまい上手く吸入が出来ない原因となりますのでボタンを押すのは</a:t>
            </a:r>
            <a:r>
              <a:rPr lang="en-US" altLang="ja-JP" dirty="0"/>
              <a:t>1</a:t>
            </a:r>
            <a:r>
              <a:rPr lang="ja-JP" altLang="en-US" dirty="0"/>
              <a:t>度だけにしましょう。）</a:t>
            </a:r>
            <a:endParaRPr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12</a:t>
            </a:fld>
            <a:endParaRPr kumimoji="1" lang="ja-JP" altLang="en-US"/>
          </a:p>
        </p:txBody>
      </p:sp>
    </p:spTree>
    <p:extLst>
      <p:ext uri="{BB962C8B-B14F-4D97-AF65-F5344CB8AC3E}">
        <p14:creationId xmlns:p14="http://schemas.microsoft.com/office/powerpoint/2010/main" val="4032050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吸入の準備が終わりましたら、苦しくない程度でいいので十分に息吐きを行ってください。この時吸入口に息を吹きかけてしまうと、呼気中の水分でカプセル内の薬剤が固まり、吸入が上手くできず、効果が十分に発揮されない可能性がありますので、息吐きは必ず吸入口を避けて行うよう指導をお願いします。</a:t>
            </a:r>
          </a:p>
          <a:p>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13</a:t>
            </a:fld>
            <a:endParaRPr kumimoji="1" lang="ja-JP" altLang="en-US"/>
          </a:p>
        </p:txBody>
      </p:sp>
    </p:spTree>
    <p:extLst>
      <p:ext uri="{BB962C8B-B14F-4D97-AF65-F5344CB8AC3E}">
        <p14:creationId xmlns:p14="http://schemas.microsoft.com/office/powerpoint/2010/main" val="903976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ja-JP" altLang="en-US" dirty="0"/>
              <a:t>息吐きが終わりましたら、吸入口を加え強く深く</a:t>
            </a:r>
            <a:r>
              <a:rPr lang="ja-JP" altLang="en-US" dirty="0" err="1"/>
              <a:t>スーーー</a:t>
            </a:r>
            <a:r>
              <a:rPr lang="ja-JP" altLang="en-US" dirty="0"/>
              <a:t>っと吸い込んでください。</a:t>
            </a:r>
          </a:p>
          <a:p>
            <a:pPr marL="0" marR="0" lvl="0" indent="0" algn="l" rtl="0">
              <a:lnSpc>
                <a:spcPct val="100000"/>
              </a:lnSpc>
              <a:spcBef>
                <a:spcPts val="0"/>
              </a:spcBef>
              <a:spcAft>
                <a:spcPts val="0"/>
              </a:spcAft>
              <a:buClr>
                <a:schemeClr val="dk1"/>
              </a:buClr>
              <a:buSzPts val="1200"/>
              <a:buFont typeface="Calibri"/>
              <a:buNone/>
            </a:pPr>
            <a:r>
              <a:rPr lang="ja-JP" altLang="en-US" dirty="0"/>
              <a:t>うまく吸入ができている方はカプセルの振動する音や含有している乳糖による若干の甘味や粉感を感じるかと思います。</a:t>
            </a:r>
            <a:endParaRPr lang="en-US" altLang="ja-JP" dirty="0"/>
          </a:p>
          <a:p>
            <a:pPr marL="0" marR="0" lvl="0" indent="0" algn="l" rtl="0">
              <a:lnSpc>
                <a:spcPct val="100000"/>
              </a:lnSpc>
              <a:spcBef>
                <a:spcPts val="0"/>
              </a:spcBef>
              <a:spcAft>
                <a:spcPts val="0"/>
              </a:spcAft>
              <a:buClr>
                <a:schemeClr val="dk1"/>
              </a:buClr>
              <a:buSzPts val="1200"/>
              <a:buFont typeface="Calibri"/>
              <a:buNone/>
            </a:pPr>
            <a:r>
              <a:rPr lang="ja-JP" altLang="en-US"/>
              <a:t>このようにスピリーバハンディヘラーは吸入感を、音や味で感じるデバイスとなっています。</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くわえすぎて</a:t>
            </a:r>
            <a:r>
              <a:rPr kumimoji="1" lang="ja-JP" altLang="en-US" dirty="0"/>
              <a:t>吸入口を塞がないように。くぼみに唇を添える。</a:t>
            </a:r>
            <a:endParaRPr kumimoji="1" lang="en-US" altLang="ja-JP" dirty="0"/>
          </a:p>
          <a:p>
            <a:r>
              <a:rPr kumimoji="1" lang="ja-JP" altLang="en-US" dirty="0"/>
              <a:t>含有している乳糖が口に残り、甘味や粉感を感じます </a:t>
            </a:r>
            <a:endParaRPr kumimoji="1" lang="en-US" altLang="ja-JP" dirty="0"/>
          </a:p>
          <a:p>
            <a:r>
              <a:rPr kumimoji="1" lang="ja-JP" altLang="en-US" dirty="0"/>
              <a:t>⇒有効成分は吸入時圧力で分離され 気管支まで届く（勢いが良すぎると乳糖が喉に当たる）</a:t>
            </a:r>
            <a:endParaRPr kumimoji="1" lang="en-US" altLang="ja-JP" dirty="0"/>
          </a:p>
          <a:p>
            <a:r>
              <a:rPr kumimoji="1" lang="ja-JP" altLang="en-US" dirty="0"/>
              <a:t>吸入できたか心配な場合はカバーを閉めずに数回繰り返しても良い（何回もカチカチは絶対しない）</a:t>
            </a:r>
            <a:endParaRPr kumimoji="1" lang="en-US" altLang="ja-JP" dirty="0"/>
          </a:p>
          <a:p>
            <a:r>
              <a:rPr kumimoji="1" lang="ja-JP" altLang="en-US" dirty="0"/>
              <a:t>きちんと吸入できたか確認の為に、吸入器を逆さにして粉が出てこないか確認しても良い。</a:t>
            </a:r>
            <a:endParaRPr kumimoji="1" lang="en-US" altLang="ja-JP" dirty="0"/>
          </a:p>
          <a:p>
            <a:r>
              <a:rPr kumimoji="1" lang="ja-JP" altLang="en-US" dirty="0"/>
              <a:t>☆笛で吸入の力確認</a:t>
            </a:r>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14</a:t>
            </a:fld>
            <a:endParaRPr kumimoji="1" lang="ja-JP" altLang="en-US"/>
          </a:p>
        </p:txBody>
      </p:sp>
    </p:spTree>
    <p:extLst>
      <p:ext uri="{BB962C8B-B14F-4D97-AF65-F5344CB8AC3E}">
        <p14:creationId xmlns:p14="http://schemas.microsoft.com/office/powerpoint/2010/main" val="1718921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t>吸入が終わりましたら、吸入口から口を離し、苦しくない程度でいいので息止めを行ってください。こちらの息止めですが吸入の効果を上げるために重要な項目となります。その為、息止めが難しい方も意識をして一瞬でもこらえることが重要です。</a:t>
            </a:r>
          </a:p>
          <a:p>
            <a:pPr marL="0" lvl="0" indent="0" algn="l" rtl="0">
              <a:spcBef>
                <a:spcPts val="0"/>
              </a:spcBef>
              <a:spcAft>
                <a:spcPts val="0"/>
              </a:spcAft>
              <a:buNone/>
            </a:pPr>
            <a:r>
              <a:rPr lang="ja-JP" altLang="en-US" dirty="0"/>
              <a:t>息止めが終わりましたら、次は息吐きを行ってください。この時も吸入口には息を吹きかけないよう指導してください。また息吐きは鼻から出す事をお勧めします。</a:t>
            </a:r>
            <a:endParaRPr lang="en-US" altLang="ja-JP" dirty="0"/>
          </a:p>
          <a:p>
            <a:pPr marL="0" lvl="0" indent="0" algn="l" rtl="0">
              <a:spcBef>
                <a:spcPts val="0"/>
              </a:spcBef>
              <a:spcAft>
                <a:spcPts val="0"/>
              </a:spcAft>
              <a:buNone/>
            </a:pPr>
            <a:r>
              <a:rPr lang="ja-JP" altLang="en-US" dirty="0"/>
              <a:t>吸入できたか不安な方は先ほどの２番から５番の手技を何度か繰り返してください。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15</a:t>
            </a:fld>
            <a:endParaRPr kumimoji="1" lang="ja-JP" altLang="en-US"/>
          </a:p>
        </p:txBody>
      </p:sp>
    </p:spTree>
    <p:extLst>
      <p:ext uri="{BB962C8B-B14F-4D97-AF65-F5344CB8AC3E}">
        <p14:creationId xmlns:p14="http://schemas.microsoft.com/office/powerpoint/2010/main" val="3756377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t>吸入後は吸入口を開けカプセルを捨ててください。</a:t>
            </a:r>
            <a:endParaRPr lang="en-US" altLang="ja-JP" dirty="0"/>
          </a:p>
          <a:p>
            <a:pPr marL="0" lvl="0" indent="0" algn="l" rtl="0">
              <a:spcBef>
                <a:spcPts val="0"/>
              </a:spcBef>
              <a:spcAft>
                <a:spcPts val="0"/>
              </a:spcAft>
              <a:buNone/>
            </a:pPr>
            <a:r>
              <a:rPr lang="ja-JP" altLang="en-US" dirty="0"/>
              <a:t>この時ｶﾌﾟｾﾙに触れないようにしてください。ｶﾌﾟｾﾙを触れた手で目をこすったりしますと、薬剤が抗コリン薬となるので、</a:t>
            </a:r>
            <a:endParaRPr lang="en-US" altLang="ja-JP" dirty="0"/>
          </a:p>
          <a:p>
            <a:pPr marL="0" lvl="0" indent="0" algn="l" rtl="0">
              <a:spcBef>
                <a:spcPts val="0"/>
              </a:spcBef>
              <a:spcAft>
                <a:spcPts val="0"/>
              </a:spcAft>
              <a:buNone/>
            </a:pPr>
            <a:r>
              <a:rPr lang="ja-JP" altLang="en-US" dirty="0"/>
              <a:t>眼圧に影響を与える可能性があります。</a:t>
            </a:r>
            <a:endParaRPr lang="en-US" altLang="ja-JP" dirty="0"/>
          </a:p>
          <a:p>
            <a:pPr marL="0" lvl="0" indent="0" algn="l" rtl="0">
              <a:spcBef>
                <a:spcPts val="0"/>
              </a:spcBef>
              <a:spcAft>
                <a:spcPts val="0"/>
              </a:spcAft>
              <a:buNone/>
            </a:pPr>
            <a:r>
              <a:rPr lang="ja-JP" altLang="en-US" dirty="0"/>
              <a:t>もし触れてしまった際はすぐに手を洗うよう加えて指導をお願いします。</a:t>
            </a:r>
            <a:endParaRPr lang="en-US" altLang="ja-JP" dirty="0"/>
          </a:p>
          <a:p>
            <a:pPr marL="0" lvl="0" indent="0" algn="l" rtl="0">
              <a:spcBef>
                <a:spcPts val="0"/>
              </a:spcBef>
              <a:spcAft>
                <a:spcPts val="0"/>
              </a:spcAft>
              <a:buNone/>
            </a:pPr>
            <a:endParaRPr lang="en-US" altLang="ja-JP" dirty="0"/>
          </a:p>
          <a:p>
            <a:pPr marL="0" lvl="0" indent="0" algn="l" rtl="0">
              <a:spcBef>
                <a:spcPts val="0"/>
              </a:spcBef>
              <a:spcAft>
                <a:spcPts val="0"/>
              </a:spcAft>
              <a:buNone/>
            </a:pPr>
            <a:r>
              <a:rPr lang="ja-JP" altLang="en-US" dirty="0"/>
              <a:t>カプセルを捨てましたら、吸入口を乾いたティッシュでふき取ってください。</a:t>
            </a:r>
          </a:p>
          <a:p>
            <a:pPr marL="0" lvl="0" indent="0" algn="l" rtl="0">
              <a:spcBef>
                <a:spcPts val="0"/>
              </a:spcBef>
              <a:spcAft>
                <a:spcPts val="0"/>
              </a:spcAft>
              <a:buNone/>
            </a:pPr>
            <a:r>
              <a:rPr lang="ja-JP" altLang="en-US" dirty="0"/>
              <a:t>また内部に残った薬剤を洗浄するために、ハンディヘラーは必ず月に</a:t>
            </a:r>
            <a:r>
              <a:rPr lang="en-US" altLang="ja-JP" dirty="0"/>
              <a:t>1</a:t>
            </a:r>
            <a:r>
              <a:rPr lang="ja-JP" altLang="en-US" dirty="0"/>
              <a:t>回洗浄するように指導してください。</a:t>
            </a:r>
          </a:p>
          <a:p>
            <a:pPr marL="0" lvl="0" indent="0" algn="l" rtl="0">
              <a:spcBef>
                <a:spcPts val="0"/>
              </a:spcBef>
              <a:spcAft>
                <a:spcPts val="0"/>
              </a:spcAft>
              <a:buNone/>
            </a:pPr>
            <a:r>
              <a:rPr lang="ja-JP" altLang="en-US" dirty="0"/>
              <a:t>ハンディヘラーは管理をしっかりしておけば、</a:t>
            </a:r>
            <a:r>
              <a:rPr lang="en-US" altLang="ja-JP" dirty="0"/>
              <a:t>1</a:t>
            </a:r>
            <a:r>
              <a:rPr lang="ja-JP" altLang="en-US" dirty="0"/>
              <a:t>年ほどは同じものを使用することが出来ますが、汚れ等が目立つ場合は新しいものに変えてあげてください。</a:t>
            </a:r>
            <a:endParaRPr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16</a:t>
            </a:fld>
            <a:endParaRPr kumimoji="1" lang="ja-JP" altLang="en-US"/>
          </a:p>
        </p:txBody>
      </p:sp>
    </p:spTree>
    <p:extLst>
      <p:ext uri="{BB962C8B-B14F-4D97-AF65-F5344CB8AC3E}">
        <p14:creationId xmlns:p14="http://schemas.microsoft.com/office/powerpoint/2010/main" val="2304629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t>片付け後は、口ゆすぎ・ガラガラうがいをそれぞれ</a:t>
            </a:r>
            <a:r>
              <a:rPr lang="en-US" altLang="ja-JP" dirty="0"/>
              <a:t>3</a:t>
            </a:r>
            <a:r>
              <a:rPr lang="ja-JP" altLang="en-US" dirty="0"/>
              <a:t>回ずつ行ってください。</a:t>
            </a:r>
          </a:p>
          <a:p>
            <a:pPr marL="0" lvl="0" indent="0" algn="l" rtl="0">
              <a:spcBef>
                <a:spcPts val="0"/>
              </a:spcBef>
              <a:spcAft>
                <a:spcPts val="0"/>
              </a:spcAft>
              <a:buNone/>
            </a:pPr>
            <a:r>
              <a:rPr lang="ja-JP" altLang="en-US" dirty="0"/>
              <a:t>今回のスピリーバ吸入用カプセルにつきましてはステロイドは入っておりませんが、混乱を防ぐためにすべてのデバイスで吸入後のうがいを推奨しております。</a:t>
            </a:r>
          </a:p>
          <a:p>
            <a:pPr marL="0" lvl="0" indent="0" algn="l" rtl="0">
              <a:spcBef>
                <a:spcPts val="0"/>
              </a:spcBef>
              <a:spcAft>
                <a:spcPts val="0"/>
              </a:spcAft>
              <a:buNone/>
            </a:pPr>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17</a:t>
            </a:fld>
            <a:endParaRPr kumimoji="1" lang="ja-JP" altLang="en-US"/>
          </a:p>
        </p:txBody>
      </p:sp>
    </p:spTree>
    <p:extLst>
      <p:ext uri="{BB962C8B-B14F-4D97-AF65-F5344CB8AC3E}">
        <p14:creationId xmlns:p14="http://schemas.microsoft.com/office/powerpoint/2010/main" val="2710373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ロタディスクは準備が少し難しい為、先に準備から説明。</a:t>
            </a:r>
          </a:p>
          <a:p>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18</a:t>
            </a:fld>
            <a:endParaRPr kumimoji="1" lang="ja-JP" altLang="en-US"/>
          </a:p>
        </p:txBody>
      </p:sp>
    </p:spTree>
    <p:extLst>
      <p:ext uri="{BB962C8B-B14F-4D97-AF65-F5344CB8AC3E}">
        <p14:creationId xmlns:p14="http://schemas.microsoft.com/office/powerpoint/2010/main" val="1051548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ロタディスクですが、こちらは本体のフタ・針、カバー、トレー部のグリップ・空気孔で構成されています。薬によってカバーの色が違います。赤はフルタイド、緑はセレベント、青はリレンザです。</a:t>
            </a:r>
            <a:endParaRPr kumimoji="1" lang="en-US" altLang="ja-JP" dirty="0"/>
          </a:p>
          <a:p>
            <a:r>
              <a:rPr kumimoji="1" lang="ja-JP" altLang="en-US" dirty="0"/>
              <a:t>吸入用の薬剤がはいっているアルミシートは１つで４回分吸入が可能になっており、こちらをトレー部に乗せて吸入していきます</a:t>
            </a:r>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19</a:t>
            </a:fld>
            <a:endParaRPr kumimoji="1" lang="ja-JP" altLang="en-US"/>
          </a:p>
        </p:txBody>
      </p:sp>
    </p:spTree>
    <p:extLst>
      <p:ext uri="{BB962C8B-B14F-4D97-AF65-F5344CB8AC3E}">
        <p14:creationId xmlns:p14="http://schemas.microsoft.com/office/powerpoint/2010/main" val="3265761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700" dirty="0"/>
              <a:t>初回のみ行う操作について。</a:t>
            </a:r>
            <a:endParaRPr lang="en-US" altLang="ja-JP" sz="1700" dirty="0"/>
          </a:p>
          <a:p>
            <a:r>
              <a:rPr lang="ja-JP" altLang="en-US" sz="1700" dirty="0"/>
              <a:t>カバーを外してください。</a:t>
            </a:r>
            <a:endParaRPr lang="en-US" altLang="ja-JP" sz="1700" dirty="0"/>
          </a:p>
          <a:p>
            <a:r>
              <a:rPr lang="ja-JP" altLang="en-US" sz="1700" dirty="0"/>
              <a:t>カバーは少し固めとなっております。片手はフタのところをもち、もう片方の手はカバーの両サイドをもって、</a:t>
            </a:r>
            <a:endParaRPr lang="en-US" altLang="ja-JP" sz="1700" dirty="0"/>
          </a:p>
          <a:p>
            <a:r>
              <a:rPr lang="ja-JP" altLang="en-US" sz="1700" dirty="0"/>
              <a:t>片側を支点として卵を割るような感じで開けると少し楽に開けやすい。</a:t>
            </a:r>
            <a:endParaRPr lang="en-US" altLang="ja-JP" sz="1700" dirty="0"/>
          </a:p>
          <a:p>
            <a:r>
              <a:rPr lang="ja-JP" altLang="en-US" sz="1700" dirty="0"/>
              <a:t>両サイドではなく上下を持ってあけると中のトレー部分が勢いよく飛びだす可能性があります。</a:t>
            </a:r>
            <a:endParaRPr lang="en-US" altLang="ja-JP" sz="1700" dirty="0"/>
          </a:p>
          <a:p>
            <a:endParaRPr lang="en-US" altLang="ja-JP" sz="1700" dirty="0"/>
          </a:p>
          <a:p>
            <a:endParaRPr lang="ja-JP" altLang="en-US" sz="1700"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20</a:t>
            </a:fld>
            <a:endParaRPr kumimoji="1" lang="ja-JP" altLang="en-US"/>
          </a:p>
        </p:txBody>
      </p:sp>
    </p:spTree>
    <p:extLst>
      <p:ext uri="{BB962C8B-B14F-4D97-AF65-F5344CB8AC3E}">
        <p14:creationId xmlns:p14="http://schemas.microsoft.com/office/powerpoint/2010/main" val="613659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実務担当薬剤師は計</a:t>
            </a:r>
            <a:r>
              <a:rPr kumimoji="1" lang="en-US" altLang="ja-JP" dirty="0"/>
              <a:t>8</a:t>
            </a:r>
            <a:r>
              <a:rPr kumimoji="1" lang="ja-JP" altLang="en-US" dirty="0"/>
              <a:t>名で構成されており、本日ファシリテーターとしてグループにおります。</a:t>
            </a:r>
            <a:endParaRPr kumimoji="1" lang="en-US" altLang="ja-JP" dirty="0"/>
          </a:p>
          <a:p>
            <a:r>
              <a:rPr kumimoji="1" lang="ja-JP" altLang="en-US" dirty="0"/>
              <a:t>本日配布している指導書の作成、このワークショップのプログラムの検討を</a:t>
            </a:r>
            <a:endParaRPr kumimoji="1" lang="en-US" altLang="ja-JP" dirty="0"/>
          </a:p>
          <a:p>
            <a:r>
              <a:rPr kumimoji="1" lang="ja-JP" altLang="en-US" dirty="0"/>
              <a:t>久留米大学 呼吸器内科、薬剤部の先生方の監修をいただきながら行ってまいりました。</a:t>
            </a:r>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3</a:t>
            </a:fld>
            <a:endParaRPr kumimoji="1" lang="ja-JP" altLang="en-US"/>
          </a:p>
        </p:txBody>
      </p:sp>
    </p:spTree>
    <p:extLst>
      <p:ext uri="{BB962C8B-B14F-4D97-AF65-F5344CB8AC3E}">
        <p14:creationId xmlns:p14="http://schemas.microsoft.com/office/powerpoint/2010/main" val="4152757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700" dirty="0"/>
          </a:p>
          <a:p>
            <a:r>
              <a:rPr lang="ja-JP" altLang="en-US" sz="1700" dirty="0"/>
              <a:t>カバーをあけましたら中の白いトレーを側面をもって動かなくなるまで引き出してください。</a:t>
            </a:r>
            <a:endParaRPr lang="en-US" altLang="ja-JP" sz="1700" dirty="0"/>
          </a:p>
          <a:p>
            <a:endParaRPr lang="ja-JP" altLang="en-US" sz="1700"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21</a:t>
            </a:fld>
            <a:endParaRPr kumimoji="1" lang="ja-JP" altLang="en-US"/>
          </a:p>
        </p:txBody>
      </p:sp>
    </p:spTree>
    <p:extLst>
      <p:ext uri="{BB962C8B-B14F-4D97-AF65-F5344CB8AC3E}">
        <p14:creationId xmlns:p14="http://schemas.microsoft.com/office/powerpoint/2010/main" val="1621468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700" dirty="0"/>
              <a:t>動かなくなるまで引き出したら側面のギザギザのクリップをつまみながら本体からトレーを引き出してください。</a:t>
            </a:r>
            <a:endParaRPr lang="en-US" altLang="ja-JP" sz="1700" dirty="0"/>
          </a:p>
          <a:p>
            <a:endParaRPr lang="en-US" altLang="ja-JP" sz="1700"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22</a:t>
            </a:fld>
            <a:endParaRPr kumimoji="1" lang="ja-JP" altLang="en-US"/>
          </a:p>
        </p:txBody>
      </p:sp>
    </p:spTree>
    <p:extLst>
      <p:ext uri="{BB962C8B-B14F-4D97-AF65-F5344CB8AC3E}">
        <p14:creationId xmlns:p14="http://schemas.microsoft.com/office/powerpoint/2010/main" val="206948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700" dirty="0"/>
          </a:p>
          <a:p>
            <a:r>
              <a:rPr lang="ja-JP" altLang="en-US" sz="1700" dirty="0"/>
              <a:t>引き出したトレーにディスクの膨らんでいる方を下にして乗せる。その時ディスクに穴が開いてないかなど使用済みでないか確認してから乗せるように。</a:t>
            </a:r>
            <a:endParaRPr lang="en-US" altLang="ja-JP" sz="1700"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23</a:t>
            </a:fld>
            <a:endParaRPr kumimoji="1" lang="ja-JP" altLang="en-US"/>
          </a:p>
        </p:txBody>
      </p:sp>
    </p:spTree>
    <p:extLst>
      <p:ext uri="{BB962C8B-B14F-4D97-AF65-F5344CB8AC3E}">
        <p14:creationId xmlns:p14="http://schemas.microsoft.com/office/powerpoint/2010/main" val="3349694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700" dirty="0"/>
          </a:p>
          <a:p>
            <a:r>
              <a:rPr lang="ja-JP" altLang="en-US" sz="1700" dirty="0"/>
              <a:t>ディスクをトレーに乗せたら本体にカチッと音がするまでしっかり最後まで押し戻して準備完了。ここまでが初回のみ行う操作になります。</a:t>
            </a:r>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24</a:t>
            </a:fld>
            <a:endParaRPr kumimoji="1" lang="ja-JP" altLang="en-US"/>
          </a:p>
        </p:txBody>
      </p:sp>
    </p:spTree>
    <p:extLst>
      <p:ext uri="{BB962C8B-B14F-4D97-AF65-F5344CB8AC3E}">
        <p14:creationId xmlns:p14="http://schemas.microsoft.com/office/powerpoint/2010/main" val="1649565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毎回の操作</a:t>
            </a:r>
            <a:endParaRPr kumimoji="1" lang="en-US" altLang="ja-JP" dirty="0"/>
          </a:p>
          <a:p>
            <a:r>
              <a:rPr kumimoji="1" lang="ja-JP" altLang="en-US" dirty="0"/>
              <a:t>吸入の前には薬が使用済みでないか・残り回数があるか必ず確認をしてください。</a:t>
            </a:r>
            <a:endParaRPr kumimoji="1" lang="en-US" altLang="ja-JP" dirty="0"/>
          </a:p>
          <a:p>
            <a:r>
              <a:rPr kumimoji="1" lang="ja-JP" altLang="en-US" dirty="0"/>
              <a:t>（こちらの確認は吸入前に必ず行うように指導をお願いします。）</a:t>
            </a:r>
            <a:endParaRPr kumimoji="1" lang="en-US" altLang="ja-JP" dirty="0"/>
          </a:p>
          <a:p>
            <a:r>
              <a:rPr kumimoji="1" lang="ja-JP" altLang="en-US" dirty="0"/>
              <a:t>もしすべて使用済みの場合は新しいディスクに交換し、残り回数がある場合は、トレーを動かなくなるまでひっぱって、戻すとディスクが回転しますので、この作業を</a:t>
            </a:r>
            <a:endParaRPr kumimoji="1" lang="en-US" altLang="ja-JP" dirty="0"/>
          </a:p>
          <a:p>
            <a:r>
              <a:rPr kumimoji="1" lang="ja-JP" altLang="en-US" dirty="0"/>
              <a:t>穴の開いてない場所なるまで繰り返してください。</a:t>
            </a:r>
            <a:endParaRPr kumimoji="1" lang="en-US" altLang="ja-JP" dirty="0"/>
          </a:p>
          <a:p>
            <a:endParaRPr kumimoji="1" lang="en-US" altLang="ja-JP" dirty="0"/>
          </a:p>
          <a:p>
            <a:endParaRPr kumimoji="1" lang="en-US" altLang="ja-JP" dirty="0"/>
          </a:p>
          <a:p>
            <a:endParaRPr kumimoji="1" lang="en-US" altLang="ja-JP" dirty="0"/>
          </a:p>
          <a:p>
            <a:r>
              <a:rPr kumimoji="1" lang="ja-JP" altLang="en-US" dirty="0"/>
              <a:t>次に毎回の吸入前に行う操作になります。</a:t>
            </a:r>
            <a:endParaRPr kumimoji="1" lang="en-US" altLang="ja-JP" dirty="0"/>
          </a:p>
          <a:p>
            <a:r>
              <a:rPr kumimoji="1" lang="ja-JP" altLang="en-US" dirty="0"/>
              <a:t>まずは先ほどと同じくキャップを開け、ディスクに穴が開いていないか（使用済みでないか）チェック。</a:t>
            </a:r>
            <a:endParaRPr kumimoji="1" lang="en-US" altLang="ja-JP" dirty="0"/>
          </a:p>
          <a:p>
            <a:r>
              <a:rPr kumimoji="1" lang="ja-JP" altLang="en-US" dirty="0"/>
              <a:t>使用済み、穴が開いている場合はトレーを動かなくなるまで引っ張り出し、戻してください。そうするとディスクが回転します。</a:t>
            </a:r>
            <a:endParaRPr kumimoji="1" lang="en-US" altLang="ja-JP" dirty="0"/>
          </a:p>
          <a:p>
            <a:r>
              <a:rPr kumimoji="1" lang="ja-JP" altLang="en-US" dirty="0"/>
              <a:t>未使用のディスクのところになるまで同様の作業を繰り返してください。</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25</a:t>
            </a:fld>
            <a:endParaRPr kumimoji="1" lang="ja-JP" altLang="en-US"/>
          </a:p>
        </p:txBody>
      </p:sp>
    </p:spTree>
    <p:extLst>
      <p:ext uri="{BB962C8B-B14F-4D97-AF65-F5344CB8AC3E}">
        <p14:creationId xmlns:p14="http://schemas.microsoft.com/office/powerpoint/2010/main" val="1085760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ここからの作業は吸入器を傾けてしまうとディスク内の薬がこぼれる可能性がある為、傾けたりしないよう、机の上でおこなっていきます。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薬のセットが終わりましたら、本体についているフタ（今回はオレンジ）を持ち上げディスクに針を貫通させてください。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この時ですが、ディスクに穴がしっかりとあかず、吸入がうまくいかないことがありますので、必ずフタは本体と垂直になるまでしっかりと持ち上げてください。</a:t>
            </a:r>
            <a:endParaRPr kumimoji="1" lang="en-US" altLang="ja-JP" dirty="0"/>
          </a:p>
          <a:p>
            <a:r>
              <a:rPr kumimoji="1" lang="ja-JP" altLang="en-US" dirty="0"/>
              <a:t>針が貫通しましましたらフタをカチッと音がするまでもとに戻してください。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こちらの作業を行うときは吸入器を傾けてしまうとディスク内の薬がこぼれる可能性がある為、傾けたりせず、机の上において操作を行うように指導してください。</a:t>
            </a:r>
            <a:endParaRPr kumimoji="1" lang="en-US" altLang="ja-JP" dirty="0"/>
          </a:p>
          <a:p>
            <a:r>
              <a:rPr kumimoji="1" lang="ja-JP" altLang="en-US" dirty="0"/>
              <a:t>ディスク内に薬剤がくっついて残っている可能性がありますので、ディスクに穴をあけた後は、フタをトントンと軽くたたいて吸入器内に薬剤を落としてあげてください。</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26</a:t>
            </a:fld>
            <a:endParaRPr kumimoji="1" lang="ja-JP" altLang="en-US"/>
          </a:p>
        </p:txBody>
      </p:sp>
    </p:spTree>
    <p:extLst>
      <p:ext uri="{BB962C8B-B14F-4D97-AF65-F5344CB8AC3E}">
        <p14:creationId xmlns:p14="http://schemas.microsoft.com/office/powerpoint/2010/main" val="102199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27</a:t>
            </a:fld>
            <a:endParaRPr kumimoji="1" lang="ja-JP" altLang="en-US"/>
          </a:p>
        </p:txBody>
      </p:sp>
    </p:spTree>
    <p:extLst>
      <p:ext uri="{BB962C8B-B14F-4D97-AF65-F5344CB8AC3E}">
        <p14:creationId xmlns:p14="http://schemas.microsoft.com/office/powerpoint/2010/main" val="2647977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吸入の手順はほぼ、ハンディヘラーと共通している為、簡単に流していきたいと思います。</a:t>
            </a: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28</a:t>
            </a:fld>
            <a:endParaRPr kumimoji="1" lang="ja-JP" altLang="en-US"/>
          </a:p>
        </p:txBody>
      </p:sp>
    </p:spTree>
    <p:extLst>
      <p:ext uri="{BB962C8B-B14F-4D97-AF65-F5344CB8AC3E}">
        <p14:creationId xmlns:p14="http://schemas.microsoft.com/office/powerpoint/2010/main" val="2689152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29</a:t>
            </a:fld>
            <a:endParaRPr kumimoji="1" lang="ja-JP" altLang="en-US"/>
          </a:p>
        </p:txBody>
      </p:sp>
    </p:spTree>
    <p:extLst>
      <p:ext uri="{BB962C8B-B14F-4D97-AF65-F5344CB8AC3E}">
        <p14:creationId xmlns:p14="http://schemas.microsoft.com/office/powerpoint/2010/main" val="3004936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吸入</a:t>
            </a:r>
            <a:endParaRPr kumimoji="1" lang="en-US" altLang="ja-JP" dirty="0"/>
          </a:p>
          <a:p>
            <a:r>
              <a:rPr kumimoji="1" lang="ja-JP" altLang="en-US" dirty="0"/>
              <a:t>注意点としては、空気口の部分をふさがないようにすることです。</a:t>
            </a:r>
            <a:endParaRPr kumimoji="1" lang="en-US" altLang="ja-JP" dirty="0"/>
          </a:p>
          <a:p>
            <a:r>
              <a:rPr kumimoji="1" lang="ja-JP" altLang="en-US" dirty="0"/>
              <a:t>デバイス資料写真で再度ご確認ください。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30</a:t>
            </a:fld>
            <a:endParaRPr kumimoji="1" lang="ja-JP" altLang="en-US"/>
          </a:p>
        </p:txBody>
      </p:sp>
    </p:spTree>
    <p:extLst>
      <p:ext uri="{BB962C8B-B14F-4D97-AF65-F5344CB8AC3E}">
        <p14:creationId xmlns:p14="http://schemas.microsoft.com/office/powerpoint/2010/main" val="21620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155">
              <a:defRPr/>
            </a:pPr>
            <a:endParaRPr kumimoji="1" lang="en-US" altLang="ja-JP" dirty="0"/>
          </a:p>
          <a:p>
            <a:pPr defTabSz="966155">
              <a:defRPr/>
            </a:pPr>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4</a:t>
            </a:fld>
            <a:endParaRPr kumimoji="1" lang="ja-JP" altLang="en-US"/>
          </a:p>
        </p:txBody>
      </p:sp>
    </p:spTree>
    <p:extLst>
      <p:ext uri="{BB962C8B-B14F-4D97-AF65-F5344CB8AC3E}">
        <p14:creationId xmlns:p14="http://schemas.microsoft.com/office/powerpoint/2010/main" val="2120796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息止め、息はき</a:t>
            </a:r>
            <a:endParaRPr kumimoji="1" lang="en-US" altLang="ja-JP" dirty="0"/>
          </a:p>
          <a:p>
            <a:r>
              <a:rPr kumimoji="1" lang="ja-JP" altLang="en-US" dirty="0"/>
              <a:t>ここもハンディヘラーと同様になります。</a:t>
            </a:r>
            <a:endParaRPr kumimoji="1" lang="en-US" altLang="ja-JP" dirty="0"/>
          </a:p>
          <a:p>
            <a:r>
              <a:rPr kumimoji="1" lang="ja-JP" altLang="en-US" dirty="0"/>
              <a:t>ただ、初回だけでいいので吸入後ディスクを取り出し、患者と一緒にディスク内の薬剤が残っていないか確認してください。</a:t>
            </a:r>
            <a:endParaRPr kumimoji="1" lang="en-US" altLang="ja-JP" dirty="0"/>
          </a:p>
          <a:p>
            <a:r>
              <a:rPr kumimoji="1" lang="ja-JP" altLang="en-US" dirty="0"/>
              <a:t>これにより患者、薬剤師も吸入ができているか確認することができる</a:t>
            </a:r>
            <a:endParaRPr kumimoji="1" lang="en-US" altLang="ja-JP" b="1" dirty="0"/>
          </a:p>
          <a:p>
            <a:endParaRPr kumimoji="1" lang="en-US" altLang="ja-JP" dirty="0"/>
          </a:p>
          <a:p>
            <a:endParaRPr kumimoji="1" lang="en-US" altLang="ja-JP" dirty="0"/>
          </a:p>
          <a:p>
            <a:r>
              <a:rPr kumimoji="1" lang="ja-JP" altLang="en-US" dirty="0"/>
              <a:t>吸入感は乳糖のわずかな甘みや粉のざらざらした感覚が口の中で感じる。</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31</a:t>
            </a:fld>
            <a:endParaRPr kumimoji="1" lang="ja-JP" altLang="en-US"/>
          </a:p>
        </p:txBody>
      </p:sp>
    </p:spTree>
    <p:extLst>
      <p:ext uri="{BB962C8B-B14F-4D97-AF65-F5344CB8AC3E}">
        <p14:creationId xmlns:p14="http://schemas.microsoft.com/office/powerpoint/2010/main" val="2850454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32</a:t>
            </a:fld>
            <a:endParaRPr kumimoji="1" lang="ja-JP" altLang="en-US"/>
          </a:p>
        </p:txBody>
      </p:sp>
    </p:spTree>
    <p:extLst>
      <p:ext uri="{BB962C8B-B14F-4D97-AF65-F5344CB8AC3E}">
        <p14:creationId xmlns:p14="http://schemas.microsoft.com/office/powerpoint/2010/main" val="2243017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フルタイドはステロイド配合。</a:t>
            </a:r>
            <a:endParaRPr kumimoji="1" lang="en-US" altLang="ja-JP" dirty="0"/>
          </a:p>
          <a:p>
            <a:r>
              <a:rPr kumimoji="1" lang="ja-JP" altLang="en-US" dirty="0"/>
              <a:t>最後はうがいの行程の説明忘れずに行ってください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33</a:t>
            </a:fld>
            <a:endParaRPr kumimoji="1" lang="ja-JP" altLang="en-US"/>
          </a:p>
        </p:txBody>
      </p:sp>
    </p:spTree>
    <p:extLst>
      <p:ext uri="{BB962C8B-B14F-4D97-AF65-F5344CB8AC3E}">
        <p14:creationId xmlns:p14="http://schemas.microsoft.com/office/powerpoint/2010/main" val="2669932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こちらは吸入前後の忘れやすいポイントになります。</a:t>
            </a:r>
            <a:endParaRPr kumimoji="1" lang="en-US" altLang="ja-JP" dirty="0"/>
          </a:p>
          <a:p>
            <a:r>
              <a:rPr kumimoji="1" lang="ja-JP" altLang="en-US" dirty="0"/>
              <a:t>全て以前の説明に出てきた内容となります。</a:t>
            </a:r>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34</a:t>
            </a:fld>
            <a:endParaRPr kumimoji="1" lang="ja-JP" altLang="en-US"/>
          </a:p>
        </p:txBody>
      </p:sp>
    </p:spTree>
    <p:extLst>
      <p:ext uri="{BB962C8B-B14F-4D97-AF65-F5344CB8AC3E}">
        <p14:creationId xmlns:p14="http://schemas.microsoft.com/office/powerpoint/2010/main" val="3914772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35</a:t>
            </a:fld>
            <a:endParaRPr kumimoji="1" lang="ja-JP" altLang="en-US"/>
          </a:p>
        </p:txBody>
      </p:sp>
    </p:spTree>
    <p:extLst>
      <p:ext uri="{BB962C8B-B14F-4D97-AF65-F5344CB8AC3E}">
        <p14:creationId xmlns:p14="http://schemas.microsoft.com/office/powerpoint/2010/main" val="730541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では、次はイナビルについてとなります。</a:t>
            </a:r>
            <a:endParaRPr kumimoji="1" lang="en-US" altLang="ja-JP" dirty="0"/>
          </a:p>
          <a:p>
            <a:r>
              <a:rPr kumimoji="1" lang="ja-JP" altLang="en-US" dirty="0"/>
              <a:t>今回もデバイス説明は機械音声にて行わせていただきます。</a:t>
            </a:r>
            <a:endParaRPr kumimoji="1" lang="en-US" altLang="ja-JP" dirty="0"/>
          </a:p>
          <a:p>
            <a:r>
              <a:rPr kumimoji="1" lang="ja-JP" altLang="en-US" dirty="0"/>
              <a:t>それでは、始めます。</a:t>
            </a:r>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36</a:t>
            </a:fld>
            <a:endParaRPr kumimoji="1" lang="ja-JP" altLang="en-US"/>
          </a:p>
        </p:txBody>
      </p:sp>
    </p:spTree>
    <p:extLst>
      <p:ext uri="{BB962C8B-B14F-4D97-AF65-F5344CB8AC3E}">
        <p14:creationId xmlns:p14="http://schemas.microsoft.com/office/powerpoint/2010/main" val="1270898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イナビルの吸入の順序としては準備から始まり、息吐き、吸入、片付けとなります。</a:t>
            </a:r>
            <a:endParaRPr kumimoji="1" lang="en-US" altLang="ja-JP" dirty="0"/>
          </a:p>
          <a:p>
            <a:r>
              <a:rPr kumimoji="1" lang="ja-JP" altLang="en-US" dirty="0"/>
              <a:t>うがいにつきましては当研究会では必要はないということで省いております。</a:t>
            </a:r>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37</a:t>
            </a:fld>
            <a:endParaRPr kumimoji="1" lang="ja-JP" altLang="en-US"/>
          </a:p>
        </p:txBody>
      </p:sp>
    </p:spTree>
    <p:extLst>
      <p:ext uri="{BB962C8B-B14F-4D97-AF65-F5344CB8AC3E}">
        <p14:creationId xmlns:p14="http://schemas.microsoft.com/office/powerpoint/2010/main" val="3583137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まずはイナビルの内部構造について説明します。</a:t>
            </a:r>
            <a:endParaRPr kumimoji="1" lang="en-US" altLang="ja-JP" dirty="0"/>
          </a:p>
          <a:p>
            <a:r>
              <a:rPr kumimoji="1" lang="ja-JP" altLang="en-US" dirty="0"/>
              <a:t>イナビルは練習用キットを見ていただくとわかるように、１番と２番と書いたシールが貼ってあります。そこにそれぞれ薬剤が充填されています。</a:t>
            </a:r>
            <a:endParaRPr kumimoji="1" lang="en-US" altLang="ja-JP" dirty="0"/>
          </a:p>
          <a:p>
            <a:r>
              <a:rPr kumimoji="1" lang="ja-JP" altLang="en-US" dirty="0"/>
              <a:t>薬剤トレーをスライドすることにより吸入口と空気口が繋がり、薬剤が吸入できるような構造になっています。</a:t>
            </a:r>
            <a:endParaRPr kumimoji="1" lang="en-US" altLang="ja-JP" dirty="0"/>
          </a:p>
          <a:p>
            <a:endParaRPr kumimoji="1" lang="en-US" altLang="ja-JP" dirty="0"/>
          </a:p>
          <a:p>
            <a:endParaRPr kumimoji="1" lang="en-US" altLang="ja-JP" dirty="0"/>
          </a:p>
          <a:p>
            <a:r>
              <a:rPr kumimoji="1" lang="ja-JP" altLang="en-US" dirty="0"/>
              <a:t>薬剤の特徴：体内に入ると速やかに吸収される。乳糖を多く含むためむせやすい。水分をとってから吸入すると喉への刺激が抑えられむせにくくなる。</a:t>
            </a:r>
            <a:endParaRPr kumimoji="1" lang="en-US" altLang="ja-JP" dirty="0"/>
          </a:p>
          <a:p>
            <a:endParaRPr kumimoji="1" lang="en-US" altLang="ja-JP" dirty="0"/>
          </a:p>
          <a:p>
            <a:endParaRPr kumimoji="1" lang="en-US" altLang="ja-JP" dirty="0"/>
          </a:p>
          <a:p>
            <a:r>
              <a:rPr kumimoji="1" lang="ja-JP" altLang="en-US" dirty="0"/>
              <a:t>（そのため、薬剤の入ったトレーをスライドした状態で吸入容器をたたいたりしますと通気口から薬剤が出てきてしまうため注意が必要です。）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38</a:t>
            </a:fld>
            <a:endParaRPr kumimoji="1" lang="ja-JP" altLang="en-US"/>
          </a:p>
        </p:txBody>
      </p:sp>
    </p:spTree>
    <p:extLst>
      <p:ext uri="{BB962C8B-B14F-4D97-AF65-F5344CB8AC3E}">
        <p14:creationId xmlns:p14="http://schemas.microsoft.com/office/powerpoint/2010/main" val="3725593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700" dirty="0"/>
              <a:t>初回の操作。</a:t>
            </a:r>
            <a:endParaRPr lang="en-US" altLang="ja-JP" sz="1700" dirty="0"/>
          </a:p>
          <a:p>
            <a:r>
              <a:rPr lang="ja-JP" altLang="en-US" sz="1700" dirty="0"/>
              <a:t>まずはアルミ包装からイナビルを取り出してください。湿気により薬の吸着を防ぐために必ず直前に取り出してください。</a:t>
            </a:r>
            <a:endParaRPr lang="en-US" altLang="ja-JP" sz="1700" dirty="0"/>
          </a:p>
          <a:p>
            <a:r>
              <a:rPr lang="ja-JP" altLang="en-US" sz="1700" dirty="0"/>
              <a:t>容器を取り出したら、まずは薬剤がトレーの壁にくっついていることがある為、まずは薬剤トレーを机などで軽くたたいてください。</a:t>
            </a:r>
            <a:endParaRPr lang="en-US" altLang="ja-JP" sz="17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次に１番と書いたトレーを動かなくなるまで強く押して下さい。</a:t>
            </a:r>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薬剤の入ったトレーをスライドした状態で吸入容器をたたいたりしますと通気口から薬剤が出てきてしまうため注意が必要です。</a:t>
            </a:r>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t>（容器内で静電気が発生し、）薬剤がトレーの壁にくっついていることがある為、この操作が必要となります。</a:t>
            </a:r>
            <a:endParaRPr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dirty="0"/>
          </a:p>
          <a:p>
            <a:endParaRPr lang="en-US" altLang="ja-JP" sz="1700"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39</a:t>
            </a:fld>
            <a:endParaRPr kumimoji="1" lang="ja-JP" altLang="en-US"/>
          </a:p>
        </p:txBody>
      </p:sp>
    </p:spTree>
    <p:extLst>
      <p:ext uri="{BB962C8B-B14F-4D97-AF65-F5344CB8AC3E}">
        <p14:creationId xmlns:p14="http://schemas.microsoft.com/office/powerpoint/2010/main" val="20541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薬の準備が終わりましたら、他の吸入器同様、息吐きを行ってください。</a:t>
            </a:r>
            <a:endParaRPr kumimoji="1" lang="en-US" altLang="ja-JP" dirty="0"/>
          </a:p>
          <a:p>
            <a:r>
              <a:rPr kumimoji="1" lang="ja-JP" altLang="en-US" dirty="0"/>
              <a:t>イナビルですが、他の薬剤よりも乳糖が多く含まれており、むせやすくなっております。</a:t>
            </a:r>
            <a:endParaRPr kumimoji="1" lang="en-US" altLang="ja-JP" dirty="0"/>
          </a:p>
          <a:p>
            <a:r>
              <a:rPr kumimoji="1" lang="ja-JP" altLang="en-US" dirty="0"/>
              <a:t>吸入前に水を飲むなど口の中を湿らせておくとむせにくくなります。</a:t>
            </a:r>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40</a:t>
            </a:fld>
            <a:endParaRPr kumimoji="1" lang="ja-JP" altLang="en-US"/>
          </a:p>
        </p:txBody>
      </p:sp>
    </p:spTree>
    <p:extLst>
      <p:ext uri="{BB962C8B-B14F-4D97-AF65-F5344CB8AC3E}">
        <p14:creationId xmlns:p14="http://schemas.microsoft.com/office/powerpoint/2010/main" val="4196213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155">
              <a:defRPr/>
            </a:pPr>
            <a:r>
              <a:rPr kumimoji="1" lang="ja-JP" altLang="en-US" dirty="0"/>
              <a:t>ここからは、</a:t>
            </a:r>
            <a:r>
              <a:rPr lang="ja-JP" altLang="en-US" sz="1300" dirty="0">
                <a:latin typeface="HGP創英角ｺﾞｼｯｸUB" panose="020B0900000000000000" pitchFamily="50" charset="-128"/>
                <a:ea typeface="HGP創英角ｺﾞｼｯｸUB" panose="020B0900000000000000" pitchFamily="50" charset="-128"/>
              </a:rPr>
              <a:t>デバイスの特徴、準備、吸入手技で注意する点を</a:t>
            </a:r>
            <a:r>
              <a:rPr kumimoji="1" lang="ja-JP" altLang="en-US" dirty="0"/>
              <a:t>ポイントだけお伝えしていきます。</a:t>
            </a:r>
          </a:p>
          <a:p>
            <a:r>
              <a:rPr kumimoji="1" lang="ja-JP" altLang="en-US" dirty="0"/>
              <a:t>基本的には患者用指導書に書いてあるように説明すればよいのですが、その指導内容が何を意味しているか、例えば「この動作に何の意味があるか」「どういうミスがあるのか」「デバイスの内部構造」</a:t>
            </a:r>
            <a:endParaRPr kumimoji="1" lang="en-US" altLang="ja-JP" dirty="0"/>
          </a:p>
          <a:p>
            <a:r>
              <a:rPr kumimoji="1" lang="ja-JP" altLang="en-US" dirty="0"/>
              <a:t>知って説明するか、知らないで説明するかでは患者さん、受け手への伝わり方も違うでしょうし、私達発信者の自信も違ってきます。</a:t>
            </a:r>
            <a:endParaRPr kumimoji="1" lang="en-US" altLang="ja-JP" dirty="0"/>
          </a:p>
          <a:p>
            <a:endParaRPr kumimoji="1" lang="en-US" altLang="ja-JP" dirty="0"/>
          </a:p>
          <a:p>
            <a:r>
              <a:rPr kumimoji="1" lang="ja-JP" altLang="en-US" dirty="0"/>
              <a:t>患者さんに合わせて必要なポイントを選択いただければと思います。</a:t>
            </a:r>
            <a:endParaRPr kumimoji="1" lang="en-US" altLang="ja-JP" dirty="0"/>
          </a:p>
          <a:p>
            <a:r>
              <a:rPr kumimoji="1" lang="ja-JP" altLang="en-US" dirty="0"/>
              <a:t>デバイスの説明は、機械音声での説明となります。</a:t>
            </a:r>
            <a:endParaRPr kumimoji="1" lang="en-US" altLang="ja-JP" dirty="0"/>
          </a:p>
          <a:p>
            <a:r>
              <a:rPr kumimoji="1" lang="ja-JP" altLang="en-US" dirty="0"/>
              <a:t>お手元のデバイスを確認しながら聞いていただければと思います。</a:t>
            </a:r>
            <a:endParaRPr kumimoji="1" lang="en-US" altLang="ja-JP" dirty="0"/>
          </a:p>
          <a:p>
            <a:r>
              <a:rPr kumimoji="1" lang="ja-JP" altLang="en-US" dirty="0"/>
              <a:t>また、この説明は、</a:t>
            </a:r>
            <a:r>
              <a:rPr lang="ja-JP" altLang="en-US" b="1" dirty="0">
                <a:latin typeface="+mn-ea"/>
                <a:ea typeface="+mn-ea"/>
              </a:rPr>
              <a:t>吸入指導研究会</a:t>
            </a:r>
            <a:r>
              <a:rPr lang="en-US" altLang="ja-JP" b="1" dirty="0">
                <a:latin typeface="+mn-ea"/>
                <a:ea typeface="+mn-ea"/>
              </a:rPr>
              <a:t>WEB</a:t>
            </a:r>
            <a:r>
              <a:rPr kumimoji="1" lang="ja-JP" altLang="en-US" dirty="0"/>
              <a:t>上でいつでも聞けるようにしたいと思っております。</a:t>
            </a:r>
            <a:endParaRPr kumimoji="1" lang="en-US" altLang="ja-JP" dirty="0"/>
          </a:p>
          <a:p>
            <a:r>
              <a:rPr kumimoji="1" lang="ja-JP" altLang="en-US" dirty="0"/>
              <a:t>それでは、スタートいたします。</a:t>
            </a:r>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5</a:t>
            </a:fld>
            <a:endParaRPr kumimoji="1" lang="ja-JP" altLang="en-US"/>
          </a:p>
        </p:txBody>
      </p:sp>
    </p:spTree>
    <p:extLst>
      <p:ext uri="{BB962C8B-B14F-4D97-AF65-F5344CB8AC3E}">
        <p14:creationId xmlns:p14="http://schemas.microsoft.com/office/powerpoint/2010/main" val="1670251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上体を起こしながら吸入しますと起動がしっかりと広がって肺まで届きやすくなるためできるだけ体を使って吸入してくださいと指導することがおすすめです。</a:t>
            </a:r>
            <a:endParaRPr kumimoji="1" lang="en-US" altLang="ja-JP" dirty="0"/>
          </a:p>
          <a:p>
            <a:r>
              <a:rPr kumimoji="1" lang="ja-JP" altLang="en-US" dirty="0"/>
              <a:t>吸入時は通気孔をふさいでしまうと空気の流れがうまくできず、吸入ができない原因となりますので注意してください。</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41</a:t>
            </a:fld>
            <a:endParaRPr kumimoji="1" lang="ja-JP" altLang="en-US"/>
          </a:p>
        </p:txBody>
      </p:sp>
    </p:spTree>
    <p:extLst>
      <p:ext uri="{BB962C8B-B14F-4D97-AF65-F5344CB8AC3E}">
        <p14:creationId xmlns:p14="http://schemas.microsoft.com/office/powerpoint/2010/main" val="3425014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イナビルの吸入のポイントをお伝えしたいと思います。</a:t>
            </a:r>
            <a:endParaRPr kumimoji="1" lang="en-US" altLang="ja-JP" dirty="0"/>
          </a:p>
          <a:p>
            <a:r>
              <a:rPr kumimoji="1" lang="ja-JP" altLang="en-US" dirty="0"/>
              <a:t>イナビルは他の吸入よりも乳糖の量が多くなっています。その為、むせる方が多くいらっしゃいます。</a:t>
            </a:r>
            <a:endParaRPr kumimoji="1" lang="en-US" altLang="ja-JP" dirty="0"/>
          </a:p>
          <a:p>
            <a:r>
              <a:rPr kumimoji="1" lang="ja-JP" altLang="en-US" dirty="0"/>
              <a:t>水を飲んだ後、吸入すると喉への刺激が抑えられむせにくくなります。</a:t>
            </a:r>
            <a:endParaRPr kumimoji="1" lang="en-US" altLang="ja-JP" dirty="0"/>
          </a:p>
          <a:p>
            <a:r>
              <a:rPr kumimoji="1" lang="ja-JP" altLang="en-US" dirty="0"/>
              <a:t>また、子供は吸入といわれてもイメージがわかず、吸入に失敗するという例があります。</a:t>
            </a:r>
            <a:endParaRPr kumimoji="1" lang="en-US" altLang="ja-JP" dirty="0"/>
          </a:p>
          <a:p>
            <a:r>
              <a:rPr kumimoji="1" lang="ja-JP" altLang="en-US" dirty="0"/>
              <a:t>吸入前にデモ機を使い吸入のイメージをしっかりつけてもらうことこにより、失敗の可能性も低くなります。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A02831CA-03B1-444D-A866-49550FF7B25E}" type="slidenum">
              <a:rPr kumimoji="1" lang="ja-JP" altLang="en-US" smtClean="0"/>
              <a:t>42</a:t>
            </a:fld>
            <a:endParaRPr kumimoji="1" lang="ja-JP" altLang="en-US"/>
          </a:p>
        </p:txBody>
      </p:sp>
    </p:spTree>
    <p:extLst>
      <p:ext uri="{BB962C8B-B14F-4D97-AF65-F5344CB8AC3E}">
        <p14:creationId xmlns:p14="http://schemas.microsoft.com/office/powerpoint/2010/main" val="443489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息止め・息吐きです。イナビルは体内での吸収が速やかに行われる構造となっていますので、体調が悪く息止めが難しいという方には息止めついては無理に指導をしなくても大丈夫です。</a:t>
            </a:r>
            <a:endParaRPr kumimoji="1" lang="en-US" altLang="ja-JP" dirty="0"/>
          </a:p>
          <a:p>
            <a:r>
              <a:rPr kumimoji="1" lang="ja-JP" altLang="en-US" dirty="0"/>
              <a:t>２番のトレーも薬の準備から吸入動作を繰り返してください。</a:t>
            </a:r>
            <a:endParaRPr kumimoji="1" lang="en-US" altLang="ja-JP" dirty="0"/>
          </a:p>
          <a:p>
            <a:r>
              <a:rPr kumimoji="1" lang="ja-JP" altLang="en-US" dirty="0"/>
              <a:t>２番を吸入後は薬剤の吸い残しをなくすために先ほどの１番から５番の手技をどちらのトレーも再度繰り返してください。</a:t>
            </a:r>
            <a:endParaRPr kumimoji="1" lang="en-US" altLang="ja-JP" dirty="0"/>
          </a:p>
          <a:p>
            <a:endParaRPr kumimoji="1" lang="en-US" altLang="ja-JP" dirty="0"/>
          </a:p>
          <a:p>
            <a:r>
              <a:rPr kumimoji="1" lang="ja-JP" altLang="en-US" dirty="0"/>
              <a:t>ただし、インフルエンザの方は調子が悪く、息止めは厳しいかと思います。薬剤は（脂溶性でできており、臓器に吸収されやすく、体内に入ると水溶性になるという特徴を有しており、）体内での吸収が速やかに行われる構造になっております。そのため、体調の悪い方は、無理して息止めという指導は行わなくても大丈夫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43</a:t>
            </a:fld>
            <a:endParaRPr kumimoji="1" lang="ja-JP" altLang="en-US"/>
          </a:p>
        </p:txBody>
      </p:sp>
    </p:spTree>
    <p:extLst>
      <p:ext uri="{BB962C8B-B14F-4D97-AF65-F5344CB8AC3E}">
        <p14:creationId xmlns:p14="http://schemas.microsoft.com/office/powerpoint/2010/main" val="21267863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44</a:t>
            </a:fld>
            <a:endParaRPr kumimoji="1" lang="ja-JP" altLang="en-US"/>
          </a:p>
        </p:txBody>
      </p:sp>
    </p:spTree>
    <p:extLst>
      <p:ext uri="{BB962C8B-B14F-4D97-AF65-F5344CB8AC3E}">
        <p14:creationId xmlns:p14="http://schemas.microsoft.com/office/powerpoint/2010/main" val="3234976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02831CA-03B1-444D-A866-49550FF7B25E}" type="slidenum">
              <a:rPr kumimoji="1" lang="ja-JP" altLang="en-US" smtClean="0"/>
              <a:t>45</a:t>
            </a:fld>
            <a:endParaRPr kumimoji="1" lang="ja-JP" altLang="en-US"/>
          </a:p>
        </p:txBody>
      </p:sp>
    </p:spTree>
    <p:extLst>
      <p:ext uri="{BB962C8B-B14F-4D97-AF65-F5344CB8AC3E}">
        <p14:creationId xmlns:p14="http://schemas.microsoft.com/office/powerpoint/2010/main" val="258202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吸入の手順にについて確認していきたいと思います。</a:t>
            </a:r>
            <a:endParaRPr kumimoji="1" lang="en-US" altLang="ja-JP" dirty="0"/>
          </a:p>
          <a:p>
            <a:r>
              <a:rPr kumimoji="1" lang="ja-JP" altLang="en-US" dirty="0"/>
              <a:t>基本的には</a:t>
            </a:r>
            <a:r>
              <a:rPr kumimoji="1" lang="en-US" altLang="ja-JP" dirty="0"/>
              <a:t>1</a:t>
            </a:r>
            <a:r>
              <a:rPr kumimoji="1" lang="ja-JP" altLang="en-US" dirty="0"/>
              <a:t>番の準備から始まり、息吐き、吸入、息止め、息吐き、後片付け、うがいが一連の流れとなります。</a:t>
            </a:r>
            <a:endParaRPr kumimoji="1" lang="en-US" altLang="ja-JP" dirty="0"/>
          </a:p>
          <a:p>
            <a:r>
              <a:rPr kumimoji="1" lang="ja-JP" altLang="en-US" dirty="0"/>
              <a:t>赤字で示した</a:t>
            </a:r>
            <a:r>
              <a:rPr kumimoji="1" lang="en-US" altLang="ja-JP" dirty="0"/>
              <a:t>2</a:t>
            </a:r>
            <a:r>
              <a:rPr kumimoji="1" lang="ja-JP" altLang="en-US" dirty="0"/>
              <a:t>番・５番の息吐き、</a:t>
            </a:r>
            <a:r>
              <a:rPr kumimoji="1" lang="en-US" altLang="ja-JP" dirty="0"/>
              <a:t>4</a:t>
            </a:r>
            <a:r>
              <a:rPr kumimoji="1" lang="ja-JP" altLang="en-US" dirty="0"/>
              <a:t>番の息止め、</a:t>
            </a:r>
            <a:r>
              <a:rPr kumimoji="1" lang="en-US" altLang="ja-JP" dirty="0"/>
              <a:t>7</a:t>
            </a:r>
            <a:r>
              <a:rPr kumimoji="1" lang="ja-JP" altLang="en-US" dirty="0"/>
              <a:t>番のうがいはどの吸入器でも共通の手順となります。</a:t>
            </a:r>
            <a:endParaRPr kumimoji="1" lang="en-US" altLang="ja-JP" dirty="0"/>
          </a:p>
          <a:p>
            <a:r>
              <a:rPr kumimoji="1" lang="ja-JP" altLang="en-US" dirty="0"/>
              <a:t>うがいにつきましては、ステロイドの有無にかかわらず、吸入者の混乱を防ぐため、また、口渇などの副作用予防の観点から、共通の項目としております。</a:t>
            </a:r>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6</a:t>
            </a:fld>
            <a:endParaRPr kumimoji="1" lang="ja-JP" altLang="en-US"/>
          </a:p>
        </p:txBody>
      </p:sp>
    </p:spTree>
    <p:extLst>
      <p:ext uri="{BB962C8B-B14F-4D97-AF65-F5344CB8AC3E}">
        <p14:creationId xmlns:p14="http://schemas.microsoft.com/office/powerpoint/2010/main" val="2026281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ハンディヘラーは、図のようにキャップ・吸入口・ボタン・ｶﾌﾟｾﾙ充填部で構成されております。</a:t>
            </a:r>
            <a:endParaRPr kumimoji="1" lang="en-US" altLang="ja-JP" dirty="0"/>
          </a:p>
          <a:p>
            <a:r>
              <a:rPr kumimoji="1" lang="ja-JP" altLang="en-US" dirty="0"/>
              <a:t>写真は、スピリーバです。</a:t>
            </a:r>
            <a:endParaRPr kumimoji="1" lang="en-US" altLang="ja-JP" dirty="0"/>
          </a:p>
          <a:p>
            <a:r>
              <a:rPr kumimoji="1" lang="ja-JP" altLang="en-US" dirty="0"/>
              <a:t>角がない流線型で、手のひらの中に納まる小さいサイズ</a:t>
            </a:r>
          </a:p>
          <a:p>
            <a:r>
              <a:rPr kumimoji="1" lang="ja-JP" altLang="en-US" dirty="0"/>
              <a:t>窓がついているので、カプセルが入っているかどうか一目でわかる</a:t>
            </a:r>
          </a:p>
          <a:p>
            <a:r>
              <a:rPr kumimoji="1" lang="ja-JP" altLang="en-US" dirty="0"/>
              <a:t>マウスピースを清潔に保つ為に、キャップをつけた</a:t>
            </a:r>
            <a:endParaRPr kumimoji="1" lang="en-US" altLang="ja-JP" dirty="0"/>
          </a:p>
          <a:p>
            <a:r>
              <a:rPr kumimoji="1" lang="en-US" altLang="ja-JP" dirty="0"/>
              <a:t>2004</a:t>
            </a:r>
            <a:r>
              <a:rPr kumimoji="1" lang="ja-JP" altLang="en-US" dirty="0"/>
              <a:t>年度、グッドデザイン賞を受賞しています。</a:t>
            </a:r>
            <a:endParaRPr kumimoji="1" lang="en-US" altLang="ja-JP" dirty="0"/>
          </a:p>
          <a:p>
            <a:r>
              <a:rPr kumimoji="1" lang="ja-JP" altLang="en-US" dirty="0"/>
              <a:t>ただし、残念なことに審査委員コメントを読んでみると、吸入口の部分のことを、「鼻をつける部分」と記載してあります。</a:t>
            </a:r>
            <a:endParaRPr kumimoji="1" lang="en-US" altLang="ja-JP" dirty="0"/>
          </a:p>
          <a:p>
            <a:r>
              <a:rPr kumimoji="1" lang="ja-JP" altLang="en-US" dirty="0"/>
              <a:t>どうやら使い方を勘違いされているようです。</a:t>
            </a:r>
            <a:endParaRPr kumimoji="1" lang="en-US" altLang="ja-JP" dirty="0"/>
          </a:p>
          <a:p>
            <a:r>
              <a:rPr kumimoji="1" lang="ja-JP" altLang="en-US" dirty="0"/>
              <a:t>一般に有識者と言われている方でも、このような間違いをしてしまうということですね。</a:t>
            </a:r>
            <a:endParaRPr kumimoji="1" lang="en-US" altLang="ja-JP" dirty="0"/>
          </a:p>
          <a:p>
            <a:endParaRPr kumimoji="1" lang="en-US" altLang="ja-JP" dirty="0"/>
          </a:p>
          <a:p>
            <a:r>
              <a:rPr kumimoji="1" lang="ja-JP" altLang="en-US" dirty="0"/>
              <a:t>（吸入練習機）</a:t>
            </a:r>
            <a:endParaRPr kumimoji="1" lang="en-US" altLang="ja-JP" dirty="0"/>
          </a:p>
          <a:p>
            <a:r>
              <a:rPr kumimoji="1" lang="ja-JP" altLang="en-US" dirty="0"/>
              <a:t>乳糖入り、笛がある。きしみ音、数字の減りが分かる為、指導には乳糖入りを使用し、吸入力を確かめるのに笛を使用する</a:t>
            </a:r>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7</a:t>
            </a:fld>
            <a:endParaRPr kumimoji="1" lang="ja-JP" altLang="en-US"/>
          </a:p>
        </p:txBody>
      </p:sp>
    </p:spTree>
    <p:extLst>
      <p:ext uri="{BB962C8B-B14F-4D97-AF65-F5344CB8AC3E}">
        <p14:creationId xmlns:p14="http://schemas.microsoft.com/office/powerpoint/2010/main" val="163654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bg1">
                    <a:lumMod val="85000"/>
                  </a:schemeClr>
                </a:solidFill>
              </a:rPr>
              <a:t>吸入用のカプセルはアルミシートの中に入っており、乾燥状態を保つため、気密包装となっています。</a:t>
            </a:r>
            <a:endParaRPr kumimoji="1" lang="en-US" altLang="ja-JP" dirty="0">
              <a:solidFill>
                <a:schemeClr val="bg1">
                  <a:lumMod val="85000"/>
                </a:schemeClr>
              </a:solidFill>
            </a:endParaRPr>
          </a:p>
          <a:p>
            <a:r>
              <a:rPr kumimoji="1" lang="ja-JP" altLang="en-US" dirty="0">
                <a:solidFill>
                  <a:schemeClr val="bg1">
                    <a:lumMod val="85000"/>
                  </a:schemeClr>
                </a:solidFill>
              </a:rPr>
              <a:t>（こちらのアルミシートを一つずつあけてカプセルを取り出し吸入していきます。）</a:t>
            </a:r>
            <a:endParaRPr kumimoji="1" lang="en-US" altLang="ja-JP" dirty="0">
              <a:solidFill>
                <a:schemeClr val="bg1">
                  <a:lumMod val="85000"/>
                </a:schemeClr>
              </a:solidFill>
            </a:endParaRPr>
          </a:p>
          <a:p>
            <a:r>
              <a:rPr kumimoji="1" lang="ja-JP" altLang="en-US" dirty="0">
                <a:solidFill>
                  <a:schemeClr val="bg1">
                    <a:lumMod val="85000"/>
                  </a:schemeClr>
                </a:solidFill>
              </a:rPr>
              <a:t>薬は</a:t>
            </a:r>
            <a:r>
              <a:rPr kumimoji="1" lang="ja-JP" altLang="en-US" dirty="0"/>
              <a:t>、</a:t>
            </a:r>
            <a:r>
              <a:rPr kumimoji="1" lang="en-US" altLang="ja-JP" dirty="0"/>
              <a:t>25</a:t>
            </a:r>
            <a:r>
              <a:rPr kumimoji="1" lang="ja-JP" altLang="en-US" dirty="0"/>
              <a:t>度以下の場所で保存してください。冷蔵庫が一番最適です。その際は凍結に注意してください。</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8</a:t>
            </a:fld>
            <a:endParaRPr kumimoji="1" lang="ja-JP" altLang="en-US"/>
          </a:p>
        </p:txBody>
      </p:sp>
    </p:spTree>
    <p:extLst>
      <p:ext uri="{BB962C8B-B14F-4D97-AF65-F5344CB8AC3E}">
        <p14:creationId xmlns:p14="http://schemas.microsoft.com/office/powerpoint/2010/main" val="1811884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t>吸入前の準備</a:t>
            </a:r>
            <a:endParaRPr lang="en-US" altLang="ja-JP" dirty="0"/>
          </a:p>
          <a:p>
            <a:pPr marL="0" lvl="0" indent="0" algn="l" rtl="0">
              <a:spcBef>
                <a:spcPts val="0"/>
              </a:spcBef>
              <a:spcAft>
                <a:spcPts val="0"/>
              </a:spcAft>
              <a:buNone/>
            </a:pPr>
            <a:r>
              <a:rPr lang="ja-JP" altLang="en-US" dirty="0"/>
              <a:t>まずはハンディヘラーを手に取り、緑のボタンを押し、カバーを空け、吸入口モひきあげてください。そうしますとｶﾌﾟｾﾙ充填部が見えマス。</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a:p>
            <a:pPr marL="0" lvl="0" indent="0" algn="l" rtl="0">
              <a:spcBef>
                <a:spcPts val="0"/>
              </a:spcBef>
              <a:spcAft>
                <a:spcPts val="0"/>
              </a:spcAft>
              <a:buNone/>
            </a:pPr>
            <a:endParaRPr lang="en-US" altLang="ja-JP" dirty="0"/>
          </a:p>
          <a:p>
            <a:endParaRPr kumimoji="1" lang="en-US" altLang="ja-JP" dirty="0">
              <a:solidFill>
                <a:schemeClr val="bg1">
                  <a:lumMod val="85000"/>
                </a:schemeClr>
              </a:solidFill>
            </a:endParaRPr>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9</a:t>
            </a:fld>
            <a:endParaRPr kumimoji="1" lang="ja-JP" altLang="en-US"/>
          </a:p>
        </p:txBody>
      </p:sp>
    </p:spTree>
    <p:extLst>
      <p:ext uri="{BB962C8B-B14F-4D97-AF65-F5344CB8AC3E}">
        <p14:creationId xmlns:p14="http://schemas.microsoft.com/office/powerpoint/2010/main" val="3907698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t>次に薬を準備します。まずは、アルミシートを真ん中のミシン目に沿って切り離してください。</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切り離しましたら、アルミシートを裏面の番号順に（止める・切らないと書いてある）線までゆっくりはがしてください。</a:t>
            </a:r>
            <a:r>
              <a:rPr kumimoji="1" lang="ja-JP" altLang="en-US" dirty="0">
                <a:solidFill>
                  <a:schemeClr val="bg1">
                    <a:lumMod val="85000"/>
                  </a:schemeClr>
                </a:solidFill>
              </a:rPr>
              <a:t>誤って次のシートまではがした場合、</a:t>
            </a:r>
            <a:r>
              <a:rPr lang="ja-JP" altLang="en-US" dirty="0"/>
              <a:t>放置しておくと、湿気で、中の薬剤がくっついてしまい上手く吸入ができない可能性がありますので、カプセルは破棄するよう指導してください。</a:t>
            </a:r>
            <a:endParaRPr kumimoji="1" lang="en-US" altLang="ja-JP" dirty="0">
              <a:solidFill>
                <a:schemeClr val="bg1">
                  <a:lumMod val="8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bg1">
                    <a:lumMod val="85000"/>
                  </a:schemeClr>
                </a:solidFill>
              </a:rPr>
              <a:t>切ってしまうとその部分から下がはがしにくくなります。アルミシートは切り取らないようにしてください。</a:t>
            </a:r>
            <a:endParaRPr kumimoji="1" lang="en-US" altLang="ja-JP" dirty="0">
              <a:solidFill>
                <a:schemeClr val="bg1">
                  <a:lumMod val="85000"/>
                </a:schemeClr>
              </a:solidFill>
            </a:endParaRPr>
          </a:p>
          <a:p>
            <a:pPr marL="0" lvl="0" indent="0" algn="l" rtl="0">
              <a:spcBef>
                <a:spcPts val="0"/>
              </a:spcBef>
              <a:spcAft>
                <a:spcPts val="0"/>
              </a:spcAft>
              <a:buNone/>
            </a:pPr>
            <a:r>
              <a:rPr lang="ja-JP" altLang="en-US" dirty="0"/>
              <a:t>こちらのカプセルですが、もし誤って飲んでしまった場合でも、ごく少量の為、全身への影響は少ないようですが、誤って飲まないよう指導もお願いします。</a:t>
            </a:r>
          </a:p>
          <a:p>
            <a:pPr marL="0" lvl="0" indent="0" algn="l" rtl="0">
              <a:spcBef>
                <a:spcPts val="0"/>
              </a:spcBef>
              <a:spcAft>
                <a:spcPts val="0"/>
              </a:spcAft>
              <a:buNone/>
            </a:pPr>
            <a:r>
              <a:rPr lang="ja-JP" altLang="en-US" dirty="0"/>
              <a:t>（裏側には番号が振ってあります、番号順にカプセルを使用すると吸入したかどうかわからなくなる等、混乱を防ぐことが出来る。）　</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アルミシートの開けすぎを防止する器具あり。もしお困りの方がいらっしゃいましたらメーカーの方に尋ねてみてください。</a:t>
            </a:r>
          </a:p>
          <a:p>
            <a:pPr marL="0" lvl="0" indent="0" algn="l" rtl="0">
              <a:spcBef>
                <a:spcPts val="0"/>
              </a:spcBef>
              <a:spcAft>
                <a:spcPts val="0"/>
              </a:spcAft>
              <a:buNone/>
            </a:pPr>
            <a:endParaRPr lang="en-US" altLang="ja-JP" dirty="0"/>
          </a:p>
        </p:txBody>
      </p:sp>
      <p:sp>
        <p:nvSpPr>
          <p:cNvPr id="4" name="スライド番号プレースホルダー 3"/>
          <p:cNvSpPr>
            <a:spLocks noGrp="1"/>
          </p:cNvSpPr>
          <p:nvPr>
            <p:ph type="sldNum" sz="quarter" idx="10"/>
          </p:nvPr>
        </p:nvSpPr>
        <p:spPr/>
        <p:txBody>
          <a:bodyPr/>
          <a:lstStyle/>
          <a:p>
            <a:fld id="{A02831CA-03B1-444D-A866-49550FF7B25E}" type="slidenum">
              <a:rPr kumimoji="1" lang="ja-JP" altLang="en-US" smtClean="0"/>
              <a:t>10</a:t>
            </a:fld>
            <a:endParaRPr kumimoji="1" lang="ja-JP" altLang="en-US"/>
          </a:p>
        </p:txBody>
      </p:sp>
    </p:spTree>
    <p:extLst>
      <p:ext uri="{BB962C8B-B14F-4D97-AF65-F5344CB8AC3E}">
        <p14:creationId xmlns:p14="http://schemas.microsoft.com/office/powerpoint/2010/main" val="1439503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E780934-865D-417F-B3F6-2FF48B1A3308}"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2E405D6-ACB7-44AE-B0B4-5163E2B07AAE}" type="slidenum">
              <a:rPr kumimoji="1" lang="ja-JP" altLang="en-US" smtClean="0"/>
              <a:t>‹#›</a:t>
            </a:fld>
            <a:endParaRPr kumimoji="1" lang="ja-JP" altLang="en-US"/>
          </a:p>
        </p:txBody>
      </p:sp>
    </p:spTree>
    <p:extLst>
      <p:ext uri="{BB962C8B-B14F-4D97-AF65-F5344CB8AC3E}">
        <p14:creationId xmlns:p14="http://schemas.microsoft.com/office/powerpoint/2010/main" val="465084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780934-865D-417F-B3F6-2FF48B1A3308}"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2E405D6-ACB7-44AE-B0B4-5163E2B07AAE}" type="slidenum">
              <a:rPr kumimoji="1" lang="ja-JP" altLang="en-US" smtClean="0"/>
              <a:t>‹#›</a:t>
            </a:fld>
            <a:endParaRPr kumimoji="1" lang="ja-JP" altLang="en-US"/>
          </a:p>
        </p:txBody>
      </p:sp>
    </p:spTree>
    <p:extLst>
      <p:ext uri="{BB962C8B-B14F-4D97-AF65-F5344CB8AC3E}">
        <p14:creationId xmlns:p14="http://schemas.microsoft.com/office/powerpoint/2010/main" val="3134495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780934-865D-417F-B3F6-2FF48B1A3308}"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2E405D6-ACB7-44AE-B0B4-5163E2B07AAE}" type="slidenum">
              <a:rPr kumimoji="1" lang="ja-JP" altLang="en-US" smtClean="0"/>
              <a:t>‹#›</a:t>
            </a:fld>
            <a:endParaRPr kumimoji="1" lang="ja-JP" altLang="en-US"/>
          </a:p>
        </p:txBody>
      </p:sp>
    </p:spTree>
    <p:extLst>
      <p:ext uri="{BB962C8B-B14F-4D97-AF65-F5344CB8AC3E}">
        <p14:creationId xmlns:p14="http://schemas.microsoft.com/office/powerpoint/2010/main" val="2477421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E780934-865D-417F-B3F6-2FF48B1A3308}" type="datetimeFigureOut">
              <a:rPr kumimoji="1" lang="ja-JP" altLang="en-US" smtClean="0"/>
              <a:t>2020/1/23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2E405D6-ACB7-44AE-B0B4-5163E2B07AAE}" type="slidenum">
              <a:rPr kumimoji="1" lang="ja-JP" altLang="en-US" smtClean="0"/>
              <a:t>‹#›</a:t>
            </a:fld>
            <a:endParaRPr kumimoji="1" lang="ja-JP" altLang="en-US"/>
          </a:p>
        </p:txBody>
      </p:sp>
    </p:spTree>
    <p:extLst>
      <p:ext uri="{BB962C8B-B14F-4D97-AF65-F5344CB8AC3E}">
        <p14:creationId xmlns:p14="http://schemas.microsoft.com/office/powerpoint/2010/main" val="3362682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fld id="{4E780934-865D-417F-B3F6-2FF48B1A3308}" type="datetimeFigureOut">
              <a:rPr kumimoji="1" lang="ja-JP" altLang="en-US" smtClean="0"/>
              <a:t>2020/1/23</a:t>
            </a:fld>
            <a:endParaRPr kumimoji="1" lang="ja-JP" altLang="en-US"/>
          </a:p>
        </p:txBody>
      </p:sp>
      <p:sp>
        <p:nvSpPr>
          <p:cNvPr id="8" name="Rectangle 5"/>
          <p:cNvSpPr>
            <a:spLocks noGrp="1" noChangeArrowheads="1"/>
          </p:cNvSpPr>
          <p:nvPr>
            <p:ph type="ftr" sz="quarter" idx="11"/>
          </p:nvPr>
        </p:nvSpPr>
        <p:spPr>
          <a:ln/>
        </p:spPr>
        <p:txBody>
          <a:bodyPr/>
          <a:lstStyle>
            <a:lvl1pPr>
              <a:defRPr/>
            </a:lvl1pPr>
          </a:lstStyle>
          <a:p>
            <a:endParaRPr kumimoji="1" lang="ja-JP" altLang="en-US"/>
          </a:p>
        </p:txBody>
      </p:sp>
      <p:sp>
        <p:nvSpPr>
          <p:cNvPr id="9" name="Rectangle 6"/>
          <p:cNvSpPr>
            <a:spLocks noGrp="1" noChangeArrowheads="1"/>
          </p:cNvSpPr>
          <p:nvPr>
            <p:ph type="sldNum" sz="quarter" idx="12"/>
          </p:nvPr>
        </p:nvSpPr>
        <p:spPr>
          <a:ln/>
        </p:spPr>
        <p:txBody>
          <a:bodyPr/>
          <a:lstStyle>
            <a:lvl1pPr>
              <a:defRPr/>
            </a:lvl1pPr>
          </a:lstStyle>
          <a:p>
            <a:fld id="{72E405D6-ACB7-44AE-B0B4-5163E2B07AAE}" type="slidenum">
              <a:rPr kumimoji="1" lang="ja-JP" altLang="en-US" smtClean="0"/>
              <a:t>‹#›</a:t>
            </a:fld>
            <a:endParaRPr kumimoji="1" lang="ja-JP" altLang="en-US"/>
          </a:p>
        </p:txBody>
      </p:sp>
    </p:spTree>
    <p:extLst>
      <p:ext uri="{BB962C8B-B14F-4D97-AF65-F5344CB8AC3E}">
        <p14:creationId xmlns:p14="http://schemas.microsoft.com/office/powerpoint/2010/main" val="3814427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625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780934-865D-417F-B3F6-2FF48B1A3308}"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2E405D6-ACB7-44AE-B0B4-5163E2B07AAE}" type="slidenum">
              <a:rPr kumimoji="1" lang="ja-JP" altLang="en-US" smtClean="0"/>
              <a:t>‹#›</a:t>
            </a:fld>
            <a:endParaRPr kumimoji="1" lang="ja-JP" altLang="en-US"/>
          </a:p>
        </p:txBody>
      </p:sp>
      <p:pic>
        <p:nvPicPr>
          <p:cNvPr id="9" name="図 8">
            <a:extLst>
              <a:ext uri="{FF2B5EF4-FFF2-40B4-BE49-F238E27FC236}">
                <a16:creationId xmlns:a16="http://schemas.microsoft.com/office/drawing/2014/main" id="{3009290F-11A7-46AA-9CAA-4FDB10F34202}"/>
              </a:ext>
            </a:extLst>
          </p:cNvPr>
          <p:cNvPicPr>
            <a:picLocks noChangeAspect="1"/>
          </p:cNvPicPr>
          <p:nvPr/>
        </p:nvPicPr>
        <p:blipFill rotWithShape="1">
          <a:blip r:embed="rId2">
            <a:extLst>
              <a:ext uri="{28A0092B-C50C-407E-A947-70E740481C1C}">
                <a14:useLocalDpi xmlns:a14="http://schemas.microsoft.com/office/drawing/2010/main" val="0"/>
              </a:ext>
            </a:extLst>
          </a:blip>
          <a:srcRect t="38384" b="6385"/>
          <a:stretch/>
        </p:blipFill>
        <p:spPr>
          <a:xfrm>
            <a:off x="-1" y="0"/>
            <a:ext cx="490519" cy="6858000"/>
          </a:xfrm>
          <a:prstGeom prst="rect">
            <a:avLst/>
          </a:prstGeom>
        </p:spPr>
      </p:pic>
      <p:grpSp>
        <p:nvGrpSpPr>
          <p:cNvPr id="13" name="グループ化 12"/>
          <p:cNvGrpSpPr/>
          <p:nvPr userDrawn="1"/>
        </p:nvGrpSpPr>
        <p:grpSpPr>
          <a:xfrm>
            <a:off x="6085114" y="5860689"/>
            <a:ext cx="2957300" cy="991322"/>
            <a:chOff x="6630702" y="-79870"/>
            <a:chExt cx="2957300" cy="991322"/>
          </a:xfrm>
        </p:grpSpPr>
        <p:pic>
          <p:nvPicPr>
            <p:cNvPr id="8" name="図 7"/>
            <p:cNvPicPr>
              <a:picLocks noChangeAspect="1"/>
            </p:cNvPicPr>
            <p:nvPr userDrawn="1"/>
          </p:nvPicPr>
          <p:blipFill rotWithShape="1">
            <a:blip r:embed="rId3"/>
            <a:srcRect l="50119" t="58042" r="32024" b="7037"/>
            <a:stretch/>
          </p:blipFill>
          <p:spPr>
            <a:xfrm>
              <a:off x="7169399" y="-79870"/>
              <a:ext cx="901201" cy="991322"/>
            </a:xfrm>
            <a:prstGeom prst="rect">
              <a:avLst/>
            </a:prstGeom>
          </p:spPr>
        </p:pic>
        <p:pic>
          <p:nvPicPr>
            <p:cNvPr id="10" name="図 9"/>
            <p:cNvPicPr>
              <a:picLocks noChangeAspect="1"/>
            </p:cNvPicPr>
            <p:nvPr userDrawn="1"/>
          </p:nvPicPr>
          <p:blipFill rotWithShape="1">
            <a:blip r:embed="rId3"/>
            <a:srcRect l="4524" t="59947" r="79286" b="7249"/>
            <a:stretch/>
          </p:blipFill>
          <p:spPr>
            <a:xfrm>
              <a:off x="7970156" y="-21636"/>
              <a:ext cx="817089" cy="931240"/>
            </a:xfrm>
            <a:prstGeom prst="rect">
              <a:avLst/>
            </a:prstGeom>
          </p:spPr>
        </p:pic>
        <p:pic>
          <p:nvPicPr>
            <p:cNvPr id="11" name="図 10"/>
            <p:cNvPicPr>
              <a:picLocks noChangeAspect="1"/>
            </p:cNvPicPr>
            <p:nvPr userDrawn="1"/>
          </p:nvPicPr>
          <p:blipFill rotWithShape="1">
            <a:blip r:embed="rId3"/>
            <a:srcRect l="50714" t="18889" r="32500" b="50212"/>
            <a:stretch/>
          </p:blipFill>
          <p:spPr>
            <a:xfrm>
              <a:off x="8740873" y="5399"/>
              <a:ext cx="847129" cy="877169"/>
            </a:xfrm>
            <a:prstGeom prst="rect">
              <a:avLst/>
            </a:prstGeom>
          </p:spPr>
        </p:pic>
        <p:pic>
          <p:nvPicPr>
            <p:cNvPr id="12" name="図 11"/>
            <p:cNvPicPr>
              <a:picLocks noChangeAspect="1"/>
            </p:cNvPicPr>
            <p:nvPr userDrawn="1"/>
          </p:nvPicPr>
          <p:blipFill rotWithShape="1">
            <a:blip r:embed="rId3"/>
            <a:srcRect l="7143" t="19312" r="81667" b="50212"/>
            <a:stretch/>
          </p:blipFill>
          <p:spPr>
            <a:xfrm>
              <a:off x="6630702" y="33565"/>
              <a:ext cx="564752" cy="865153"/>
            </a:xfrm>
            <a:prstGeom prst="rect">
              <a:avLst/>
            </a:prstGeom>
          </p:spPr>
        </p:pic>
      </p:grpSp>
    </p:spTree>
    <p:extLst>
      <p:ext uri="{BB962C8B-B14F-4D97-AF65-F5344CB8AC3E}">
        <p14:creationId xmlns:p14="http://schemas.microsoft.com/office/powerpoint/2010/main" val="1247095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E780934-865D-417F-B3F6-2FF48B1A3308}" type="datetimeFigureOut">
              <a:rPr kumimoji="1" lang="ja-JP" altLang="en-US" smtClean="0"/>
              <a:t>2020/1/23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2E405D6-ACB7-44AE-B0B4-5163E2B07AAE}" type="slidenum">
              <a:rPr kumimoji="1" lang="ja-JP" altLang="en-US" smtClean="0"/>
              <a:t>‹#›</a:t>
            </a:fld>
            <a:endParaRPr kumimoji="1" lang="ja-JP" altLang="en-US"/>
          </a:p>
        </p:txBody>
      </p:sp>
    </p:spTree>
    <p:extLst>
      <p:ext uri="{BB962C8B-B14F-4D97-AF65-F5344CB8AC3E}">
        <p14:creationId xmlns:p14="http://schemas.microsoft.com/office/powerpoint/2010/main" val="1894636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E780934-865D-417F-B3F6-2FF48B1A3308}" type="datetimeFigureOut">
              <a:rPr kumimoji="1" lang="ja-JP" altLang="en-US" smtClean="0"/>
              <a:t>2020/1/23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2E405D6-ACB7-44AE-B0B4-5163E2B07AAE}" type="slidenum">
              <a:rPr kumimoji="1" lang="ja-JP" altLang="en-US" smtClean="0"/>
              <a:t>‹#›</a:t>
            </a:fld>
            <a:endParaRPr kumimoji="1" lang="ja-JP" altLang="en-US"/>
          </a:p>
        </p:txBody>
      </p:sp>
    </p:spTree>
    <p:extLst>
      <p:ext uri="{BB962C8B-B14F-4D97-AF65-F5344CB8AC3E}">
        <p14:creationId xmlns:p14="http://schemas.microsoft.com/office/powerpoint/2010/main" val="49162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E780934-865D-417F-B3F6-2FF48B1A3308}" type="datetimeFigureOut">
              <a:rPr kumimoji="1" lang="ja-JP" altLang="en-US" smtClean="0"/>
              <a:t>2020/1/23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2E405D6-ACB7-44AE-B0B4-5163E2B07AAE}" type="slidenum">
              <a:rPr kumimoji="1" lang="ja-JP" altLang="en-US" smtClean="0"/>
              <a:t>‹#›</a:t>
            </a:fld>
            <a:endParaRPr kumimoji="1" lang="ja-JP" altLang="en-US"/>
          </a:p>
        </p:txBody>
      </p:sp>
    </p:spTree>
    <p:extLst>
      <p:ext uri="{BB962C8B-B14F-4D97-AF65-F5344CB8AC3E}">
        <p14:creationId xmlns:p14="http://schemas.microsoft.com/office/powerpoint/2010/main" val="2805932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E780934-865D-417F-B3F6-2FF48B1A3308}" type="datetimeFigureOut">
              <a:rPr kumimoji="1" lang="ja-JP" altLang="en-US" smtClean="0"/>
              <a:t>2020/1/23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2E405D6-ACB7-44AE-B0B4-5163E2B07AAE}" type="slidenum">
              <a:rPr kumimoji="1" lang="ja-JP" altLang="en-US" smtClean="0"/>
              <a:t>‹#›</a:t>
            </a:fld>
            <a:endParaRPr kumimoji="1" lang="ja-JP" altLang="en-US"/>
          </a:p>
        </p:txBody>
      </p:sp>
    </p:spTree>
    <p:extLst>
      <p:ext uri="{BB962C8B-B14F-4D97-AF65-F5344CB8AC3E}">
        <p14:creationId xmlns:p14="http://schemas.microsoft.com/office/powerpoint/2010/main" val="708764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E780934-865D-417F-B3F6-2FF48B1A3308}" type="datetimeFigureOut">
              <a:rPr kumimoji="1" lang="ja-JP" altLang="en-US" smtClean="0"/>
              <a:t>2020/1/23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2E405D6-ACB7-44AE-B0B4-5163E2B07AAE}" type="slidenum">
              <a:rPr kumimoji="1" lang="ja-JP" altLang="en-US" smtClean="0"/>
              <a:t>‹#›</a:t>
            </a:fld>
            <a:endParaRPr kumimoji="1" lang="ja-JP" altLang="en-US"/>
          </a:p>
        </p:txBody>
      </p:sp>
      <p:pic>
        <p:nvPicPr>
          <p:cNvPr id="5" name="図 4">
            <a:extLst>
              <a:ext uri="{FF2B5EF4-FFF2-40B4-BE49-F238E27FC236}">
                <a16:creationId xmlns:a16="http://schemas.microsoft.com/office/drawing/2014/main" id="{C9AAE61A-5242-4916-92C5-EE24678CE606}"/>
              </a:ext>
            </a:extLst>
          </p:cNvPr>
          <p:cNvPicPr>
            <a:picLocks noChangeAspect="1"/>
          </p:cNvPicPr>
          <p:nvPr/>
        </p:nvPicPr>
        <p:blipFill>
          <a:blip r:embed="rId2"/>
          <a:stretch>
            <a:fillRect/>
          </a:stretch>
        </p:blipFill>
        <p:spPr>
          <a:xfrm>
            <a:off x="6117206" y="6309320"/>
            <a:ext cx="3005588" cy="524301"/>
          </a:xfrm>
          <a:prstGeom prst="rect">
            <a:avLst/>
          </a:prstGeom>
        </p:spPr>
      </p:pic>
    </p:spTree>
    <p:extLst>
      <p:ext uri="{BB962C8B-B14F-4D97-AF65-F5344CB8AC3E}">
        <p14:creationId xmlns:p14="http://schemas.microsoft.com/office/powerpoint/2010/main" val="1987897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E780934-865D-417F-B3F6-2FF48B1A3308}" type="datetimeFigureOut">
              <a:rPr kumimoji="1" lang="ja-JP" altLang="en-US" smtClean="0"/>
              <a:t>2020/1/23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2E405D6-ACB7-44AE-B0B4-5163E2B07AAE}" type="slidenum">
              <a:rPr kumimoji="1" lang="ja-JP" altLang="en-US" smtClean="0"/>
              <a:t>‹#›</a:t>
            </a:fld>
            <a:endParaRPr kumimoji="1" lang="ja-JP" altLang="en-US"/>
          </a:p>
        </p:txBody>
      </p:sp>
    </p:spTree>
    <p:extLst>
      <p:ext uri="{BB962C8B-B14F-4D97-AF65-F5344CB8AC3E}">
        <p14:creationId xmlns:p14="http://schemas.microsoft.com/office/powerpoint/2010/main" val="207685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E780934-865D-417F-B3F6-2FF48B1A3308}" type="datetimeFigureOut">
              <a:rPr kumimoji="1" lang="ja-JP" altLang="en-US" smtClean="0"/>
              <a:t>2020/1/23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2E405D6-ACB7-44AE-B0B4-5163E2B07AAE}" type="slidenum">
              <a:rPr kumimoji="1" lang="ja-JP" altLang="en-US" smtClean="0"/>
              <a:t>‹#›</a:t>
            </a:fld>
            <a:endParaRPr kumimoji="1" lang="ja-JP" altLang="en-US"/>
          </a:p>
        </p:txBody>
      </p:sp>
    </p:spTree>
    <p:extLst>
      <p:ext uri="{BB962C8B-B14F-4D97-AF65-F5344CB8AC3E}">
        <p14:creationId xmlns:p14="http://schemas.microsoft.com/office/powerpoint/2010/main" val="416250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80934-865D-417F-B3F6-2FF48B1A3308}" type="datetimeFigureOut">
              <a:rPr kumimoji="1" lang="ja-JP" altLang="en-US" smtClean="0"/>
              <a:t>2020/1/23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E405D6-ACB7-44AE-B0B4-5163E2B07AAE}" type="slidenum">
              <a:rPr kumimoji="1" lang="ja-JP" altLang="en-US" smtClean="0"/>
              <a:t>‹#›</a:t>
            </a:fld>
            <a:endParaRPr kumimoji="1" lang="ja-JP" altLang="en-US"/>
          </a:p>
        </p:txBody>
      </p:sp>
    </p:spTree>
    <p:extLst>
      <p:ext uri="{BB962C8B-B14F-4D97-AF65-F5344CB8AC3E}">
        <p14:creationId xmlns:p14="http://schemas.microsoft.com/office/powerpoint/2010/main" val="247812116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4.png"/><Relationship Id="rId10" Type="http://schemas.openxmlformats.org/officeDocument/2006/relationships/diagramData" Target="../diagrams/data2.xml"/><Relationship Id="rId4" Type="http://schemas.openxmlformats.org/officeDocument/2006/relationships/notesSlide" Target="../notesSlides/notesSlide11.xml"/><Relationship Id="rId9" Type="http://schemas.microsoft.com/office/2007/relationships/diagramDrawing" Target="../diagrams/drawing1.xml"/><Relationship Id="rId14"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audio" Target="../media/media7.wav"/><Relationship Id="rId16" Type="http://schemas.openxmlformats.org/officeDocument/2006/relationships/image" Target="../media/image4.png"/><Relationship Id="rId1" Type="http://schemas.microsoft.com/office/2007/relationships/media" Target="../media/media7.wav"/><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14.png"/><Relationship Id="rId10" Type="http://schemas.openxmlformats.org/officeDocument/2006/relationships/diagramData" Target="../diagrams/data4.xml"/><Relationship Id="rId4" Type="http://schemas.openxmlformats.org/officeDocument/2006/relationships/notesSlide" Target="../notesSlides/notesSlide12.xml"/><Relationship Id="rId9" Type="http://schemas.microsoft.com/office/2007/relationships/diagramDrawing" Target="../diagrams/drawing3.xml"/><Relationship Id="rId14" Type="http://schemas.microsoft.com/office/2007/relationships/diagramDrawing" Target="../diagrams/drawing4.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13.xml"/><Relationship Id="rId9" Type="http://schemas.microsoft.com/office/2007/relationships/diagramDrawing" Target="../diagrams/drawing5.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1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6.xml"/><Relationship Id="rId12" Type="http://schemas.openxmlformats.org/officeDocument/2006/relationships/diagramQuickStyle" Target="../diagrams/quickStyle7.xml"/><Relationship Id="rId17" Type="http://schemas.openxmlformats.org/officeDocument/2006/relationships/diagramQuickStyle" Target="../diagrams/quickStyle8.xml"/><Relationship Id="rId2" Type="http://schemas.openxmlformats.org/officeDocument/2006/relationships/audio" Target="../media/media9.wav"/><Relationship Id="rId16" Type="http://schemas.openxmlformats.org/officeDocument/2006/relationships/diagramLayout" Target="../diagrams/layout8.xml"/><Relationship Id="rId20" Type="http://schemas.openxmlformats.org/officeDocument/2006/relationships/image" Target="../media/image4.png"/><Relationship Id="rId1" Type="http://schemas.microsoft.com/office/2007/relationships/media" Target="../media/media9.wav"/><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5" Type="http://schemas.openxmlformats.org/officeDocument/2006/relationships/diagramData" Target="../diagrams/data8.xml"/><Relationship Id="rId10" Type="http://schemas.openxmlformats.org/officeDocument/2006/relationships/diagramData" Target="../diagrams/data7.xml"/><Relationship Id="rId19" Type="http://schemas.microsoft.com/office/2007/relationships/diagramDrawing" Target="../diagrams/drawing8.xml"/><Relationship Id="rId4" Type="http://schemas.openxmlformats.org/officeDocument/2006/relationships/notesSlide" Target="../notesSlides/notesSlide14.xml"/><Relationship Id="rId9" Type="http://schemas.microsoft.com/office/2007/relationships/diagramDrawing" Target="../diagrams/drawing6.xml"/><Relationship Id="rId14" Type="http://schemas.microsoft.com/office/2007/relationships/diagramDrawing" Target="../diagrams/drawing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diagramLayout" Target="../diagrams/layout9.xml"/><Relationship Id="rId11" Type="http://schemas.openxmlformats.org/officeDocument/2006/relationships/image" Target="../media/image4.png"/><Relationship Id="rId5" Type="http://schemas.openxmlformats.org/officeDocument/2006/relationships/diagramData" Target="../diagrams/data9.xml"/><Relationship Id="rId10" Type="http://schemas.openxmlformats.org/officeDocument/2006/relationships/image" Target="../media/image18.jpg"/><Relationship Id="rId4" Type="http://schemas.openxmlformats.org/officeDocument/2006/relationships/notesSlide" Target="../notesSlides/notesSlide15.xml"/><Relationship Id="rId9" Type="http://schemas.microsoft.com/office/2007/relationships/diagramDrawing" Target="../diagrams/drawing9.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diagramLayout" Target="../diagrams/layout11.xml"/><Relationship Id="rId11" Type="http://schemas.openxmlformats.org/officeDocument/2006/relationships/image" Target="../media/image4.png"/><Relationship Id="rId5" Type="http://schemas.openxmlformats.org/officeDocument/2006/relationships/diagramData" Target="../diagrams/data11.xml"/><Relationship Id="rId10" Type="http://schemas.openxmlformats.org/officeDocument/2006/relationships/image" Target="../media/image22.png"/><Relationship Id="rId4" Type="http://schemas.openxmlformats.org/officeDocument/2006/relationships/notesSlide" Target="../notesSlides/notesSlide19.xml"/><Relationship Id="rId9" Type="http://schemas.microsoft.com/office/2007/relationships/diagramDrawing" Target="../diagrams/drawing11.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2.xml"/><Relationship Id="rId7" Type="http://schemas.openxmlformats.org/officeDocument/2006/relationships/diagramQuickStyle" Target="../diagrams/quickStyle1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diagramLayout" Target="../diagrams/layout12.xml"/><Relationship Id="rId11" Type="http://schemas.openxmlformats.org/officeDocument/2006/relationships/image" Target="../media/image4.png"/><Relationship Id="rId5" Type="http://schemas.openxmlformats.org/officeDocument/2006/relationships/diagramData" Target="../diagrams/data12.xml"/><Relationship Id="rId10" Type="http://schemas.openxmlformats.org/officeDocument/2006/relationships/image" Target="../media/image24.png"/><Relationship Id="rId4" Type="http://schemas.openxmlformats.org/officeDocument/2006/relationships/notesSlide" Target="../notesSlides/notesSlide20.xml"/><Relationship Id="rId9" Type="http://schemas.microsoft.com/office/2007/relationships/diagramDrawing" Target="../diagrams/drawing1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xml"/><Relationship Id="rId7" Type="http://schemas.openxmlformats.org/officeDocument/2006/relationships/diagramQuickStyle" Target="../diagrams/quickStyle13.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4.png"/><Relationship Id="rId4" Type="http://schemas.openxmlformats.org/officeDocument/2006/relationships/notesSlide" Target="../notesSlides/notesSlide21.xml"/><Relationship Id="rId9" Type="http://schemas.microsoft.com/office/2007/relationships/diagramDrawing" Target="../diagrams/drawing13.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xml"/><Relationship Id="rId7" Type="http://schemas.openxmlformats.org/officeDocument/2006/relationships/diagramQuickStyle" Target="../diagrams/quickStyle14.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diagramLayout" Target="../diagrams/layout14.xml"/><Relationship Id="rId11" Type="http://schemas.openxmlformats.org/officeDocument/2006/relationships/image" Target="../media/image4.png"/><Relationship Id="rId5" Type="http://schemas.openxmlformats.org/officeDocument/2006/relationships/diagramData" Target="../diagrams/data14.xml"/><Relationship Id="rId10" Type="http://schemas.openxmlformats.org/officeDocument/2006/relationships/image" Target="../media/image27.png"/><Relationship Id="rId4" Type="http://schemas.openxmlformats.org/officeDocument/2006/relationships/notesSlide" Target="../notesSlides/notesSlide22.xml"/><Relationship Id="rId9" Type="http://schemas.microsoft.com/office/2007/relationships/diagramDrawing" Target="../diagrams/drawing14.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xml"/><Relationship Id="rId7" Type="http://schemas.openxmlformats.org/officeDocument/2006/relationships/diagramQuickStyle" Target="../diagrams/quickStyle15.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diagramLayout" Target="../diagrams/layout15.xml"/><Relationship Id="rId11" Type="http://schemas.openxmlformats.org/officeDocument/2006/relationships/image" Target="../media/image4.png"/><Relationship Id="rId5" Type="http://schemas.openxmlformats.org/officeDocument/2006/relationships/diagramData" Target="../diagrams/data15.xml"/><Relationship Id="rId10" Type="http://schemas.openxmlformats.org/officeDocument/2006/relationships/image" Target="../media/image29.png"/><Relationship Id="rId4" Type="http://schemas.openxmlformats.org/officeDocument/2006/relationships/notesSlide" Target="../notesSlides/notesSlide23.xml"/><Relationship Id="rId9" Type="http://schemas.microsoft.com/office/2007/relationships/diagramDrawing" Target="../diagrams/drawing15.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slideLayout" Target="../slideLayouts/slideLayout2.xml"/><Relationship Id="rId7" Type="http://schemas.openxmlformats.org/officeDocument/2006/relationships/diagramQuickStyle" Target="../diagrams/quickStyle16.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4.png"/><Relationship Id="rId4" Type="http://schemas.openxmlformats.org/officeDocument/2006/relationships/notesSlide" Target="../notesSlides/notesSlide24.xml"/><Relationship Id="rId9" Type="http://schemas.microsoft.com/office/2007/relationships/diagramDrawing" Target="../diagrams/drawing16.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7.xml"/><Relationship Id="rId13" Type="http://schemas.openxmlformats.org/officeDocument/2006/relationships/diagramColors" Target="../diagrams/colors18.xml"/><Relationship Id="rId3" Type="http://schemas.openxmlformats.org/officeDocument/2006/relationships/slideLayout" Target="../slideLayouts/slideLayout2.xml"/><Relationship Id="rId7" Type="http://schemas.openxmlformats.org/officeDocument/2006/relationships/diagramQuickStyle" Target="../diagrams/quickStyle17.xml"/><Relationship Id="rId12" Type="http://schemas.openxmlformats.org/officeDocument/2006/relationships/diagramQuickStyle" Target="../diagrams/quickStyle18.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diagramLayout" Target="../diagrams/layout17.xml"/><Relationship Id="rId11" Type="http://schemas.openxmlformats.org/officeDocument/2006/relationships/diagramLayout" Target="../diagrams/layout18.xml"/><Relationship Id="rId5" Type="http://schemas.openxmlformats.org/officeDocument/2006/relationships/diagramData" Target="../diagrams/data17.xml"/><Relationship Id="rId15" Type="http://schemas.openxmlformats.org/officeDocument/2006/relationships/image" Target="../media/image4.png"/><Relationship Id="rId10" Type="http://schemas.openxmlformats.org/officeDocument/2006/relationships/diagramData" Target="../diagrams/data18.xml"/><Relationship Id="rId4" Type="http://schemas.openxmlformats.org/officeDocument/2006/relationships/notesSlide" Target="../notesSlides/notesSlide25.xml"/><Relationship Id="rId9" Type="http://schemas.microsoft.com/office/2007/relationships/diagramDrawing" Target="../diagrams/drawing17.xml"/><Relationship Id="rId14" Type="http://schemas.microsoft.com/office/2007/relationships/diagramDrawing" Target="../diagrams/drawing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20.xml"/><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3.xml"/><Relationship Id="rId3" Type="http://schemas.openxmlformats.org/officeDocument/2006/relationships/diagramData" Target="../diagrams/data22.xml"/><Relationship Id="rId7" Type="http://schemas.microsoft.com/office/2007/relationships/diagramDrawing" Target="../diagrams/drawing22.xml"/><Relationship Id="rId12" Type="http://schemas.microsoft.com/office/2007/relationships/diagramDrawing" Target="../diagrams/drawing2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2.xml"/><Relationship Id="rId11" Type="http://schemas.openxmlformats.org/officeDocument/2006/relationships/diagramColors" Target="../diagrams/colors23.xml"/><Relationship Id="rId5" Type="http://schemas.openxmlformats.org/officeDocument/2006/relationships/diagramQuickStyle" Target="../diagrams/quickStyle22.xml"/><Relationship Id="rId10" Type="http://schemas.openxmlformats.org/officeDocument/2006/relationships/diagramQuickStyle" Target="../diagrams/quickStyle23.xml"/><Relationship Id="rId4" Type="http://schemas.openxmlformats.org/officeDocument/2006/relationships/diagramLayout" Target="../diagrams/layout22.xml"/><Relationship Id="rId9" Type="http://schemas.openxmlformats.org/officeDocument/2006/relationships/diagramLayout" Target="../diagrams/layout2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27.xml"/><Relationship Id="rId3" Type="http://schemas.openxmlformats.org/officeDocument/2006/relationships/diagramData" Target="../diagrams/data26.xml"/><Relationship Id="rId7" Type="http://schemas.microsoft.com/office/2007/relationships/diagramDrawing" Target="../diagrams/drawing26.xml"/><Relationship Id="rId12" Type="http://schemas.microsoft.com/office/2007/relationships/diagramDrawing" Target="../diagrams/drawing2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6.xml"/><Relationship Id="rId11" Type="http://schemas.openxmlformats.org/officeDocument/2006/relationships/diagramColors" Target="../diagrams/colors27.xml"/><Relationship Id="rId5" Type="http://schemas.openxmlformats.org/officeDocument/2006/relationships/diagramQuickStyle" Target="../diagrams/quickStyle26.xml"/><Relationship Id="rId10" Type="http://schemas.openxmlformats.org/officeDocument/2006/relationships/diagramQuickStyle" Target="../diagrams/quickStyle27.xml"/><Relationship Id="rId4" Type="http://schemas.openxmlformats.org/officeDocument/2006/relationships/diagramLayout" Target="../diagrams/layout26.xml"/><Relationship Id="rId9" Type="http://schemas.openxmlformats.org/officeDocument/2006/relationships/diagramLayout" Target="../diagrams/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9.jpg"/><Relationship Id="rId5" Type="http://schemas.openxmlformats.org/officeDocument/2006/relationships/image" Target="../media/image38.gif"/><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28.xml"/><Relationship Id="rId13" Type="http://schemas.openxmlformats.org/officeDocument/2006/relationships/diagramLayout" Target="../diagrams/layout29.xml"/><Relationship Id="rId1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QuickStyle" Target="../diagrams/quickStyle28.xml"/><Relationship Id="rId12" Type="http://schemas.openxmlformats.org/officeDocument/2006/relationships/diagramData" Target="../diagrams/data29.xml"/><Relationship Id="rId17" Type="http://schemas.openxmlformats.org/officeDocument/2006/relationships/image" Target="../media/image41.jpeg"/><Relationship Id="rId2" Type="http://schemas.openxmlformats.org/officeDocument/2006/relationships/audio" Target="../media/media22.wav"/><Relationship Id="rId16" Type="http://schemas.microsoft.com/office/2007/relationships/diagramDrawing" Target="../diagrams/drawing29.xml"/><Relationship Id="rId1" Type="http://schemas.microsoft.com/office/2007/relationships/media" Target="../media/media22.wav"/><Relationship Id="rId6" Type="http://schemas.openxmlformats.org/officeDocument/2006/relationships/diagramLayout" Target="../diagrams/layout28.xml"/><Relationship Id="rId11" Type="http://schemas.openxmlformats.org/officeDocument/2006/relationships/image" Target="../media/image40.jpeg"/><Relationship Id="rId5" Type="http://schemas.openxmlformats.org/officeDocument/2006/relationships/diagramData" Target="../diagrams/data28.xml"/><Relationship Id="rId15" Type="http://schemas.openxmlformats.org/officeDocument/2006/relationships/diagramColors" Target="../diagrams/colors29.xml"/><Relationship Id="rId10" Type="http://schemas.openxmlformats.org/officeDocument/2006/relationships/image" Target="../media/image24.png"/><Relationship Id="rId4" Type="http://schemas.openxmlformats.org/officeDocument/2006/relationships/notesSlide" Target="../notesSlides/notesSlide38.xml"/><Relationship Id="rId9" Type="http://schemas.microsoft.com/office/2007/relationships/diagramDrawing" Target="../diagrams/drawing28.xml"/><Relationship Id="rId14" Type="http://schemas.openxmlformats.org/officeDocument/2006/relationships/diagramQuickStyle" Target="../diagrams/quickStyle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30.xml"/><Relationship Id="rId13" Type="http://schemas.openxmlformats.org/officeDocument/2006/relationships/diagramColors" Target="../diagrams/colors31.xml"/><Relationship Id="rId3" Type="http://schemas.openxmlformats.org/officeDocument/2006/relationships/slideLayout" Target="../slideLayouts/slideLayout2.xml"/><Relationship Id="rId7" Type="http://schemas.openxmlformats.org/officeDocument/2006/relationships/diagramQuickStyle" Target="../diagrams/quickStyle30.xml"/><Relationship Id="rId12" Type="http://schemas.openxmlformats.org/officeDocument/2006/relationships/diagramQuickStyle" Target="../diagrams/quickStyle31.xml"/><Relationship Id="rId2" Type="http://schemas.openxmlformats.org/officeDocument/2006/relationships/audio" Target="../media/media23.wav"/><Relationship Id="rId16" Type="http://schemas.openxmlformats.org/officeDocument/2006/relationships/image" Target="../media/image4.png"/><Relationship Id="rId1" Type="http://schemas.microsoft.com/office/2007/relationships/media" Target="../media/media23.wav"/><Relationship Id="rId6" Type="http://schemas.openxmlformats.org/officeDocument/2006/relationships/diagramLayout" Target="../diagrams/layout30.xml"/><Relationship Id="rId11" Type="http://schemas.openxmlformats.org/officeDocument/2006/relationships/diagramLayout" Target="../diagrams/layout31.xml"/><Relationship Id="rId5" Type="http://schemas.openxmlformats.org/officeDocument/2006/relationships/diagramData" Target="../diagrams/data30.xml"/><Relationship Id="rId15" Type="http://schemas.openxmlformats.org/officeDocument/2006/relationships/image" Target="../media/image42.jpeg"/><Relationship Id="rId10" Type="http://schemas.openxmlformats.org/officeDocument/2006/relationships/diagramData" Target="../diagrams/data31.xml"/><Relationship Id="rId4" Type="http://schemas.openxmlformats.org/officeDocument/2006/relationships/notesSlide" Target="../notesSlides/notesSlide39.xml"/><Relationship Id="rId9" Type="http://schemas.microsoft.com/office/2007/relationships/diagramDrawing" Target="../diagrams/drawing30.xml"/><Relationship Id="rId14" Type="http://schemas.microsoft.com/office/2007/relationships/diagramDrawing" Target="../diagrams/drawing31.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32.xml"/><Relationship Id="rId3" Type="http://schemas.openxmlformats.org/officeDocument/2006/relationships/slideLayout" Target="../slideLayouts/slideLayout2.xml"/><Relationship Id="rId7" Type="http://schemas.openxmlformats.org/officeDocument/2006/relationships/diagramQuickStyle" Target="../diagrams/quickStyle3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diagramLayout" Target="../diagrams/layout32.xml"/><Relationship Id="rId11" Type="http://schemas.openxmlformats.org/officeDocument/2006/relationships/image" Target="../media/image4.png"/><Relationship Id="rId5" Type="http://schemas.openxmlformats.org/officeDocument/2006/relationships/diagramData" Target="../diagrams/data32.xml"/><Relationship Id="rId10" Type="http://schemas.openxmlformats.org/officeDocument/2006/relationships/image" Target="../media/image43.jpeg"/><Relationship Id="rId4" Type="http://schemas.openxmlformats.org/officeDocument/2006/relationships/notesSlide" Target="../notesSlides/notesSlide40.xml"/><Relationship Id="rId9" Type="http://schemas.microsoft.com/office/2007/relationships/diagramDrawing" Target="../diagrams/drawing3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4.png"/><Relationship Id="rId5" Type="http://schemas.openxmlformats.org/officeDocument/2006/relationships/image" Target="../media/image44.gif"/><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33.xml"/><Relationship Id="rId13" Type="http://schemas.openxmlformats.org/officeDocument/2006/relationships/diagramColors" Target="../diagrams/colors34.xml"/><Relationship Id="rId3" Type="http://schemas.openxmlformats.org/officeDocument/2006/relationships/slideLayout" Target="../slideLayouts/slideLayout2.xml"/><Relationship Id="rId7" Type="http://schemas.openxmlformats.org/officeDocument/2006/relationships/diagramQuickStyle" Target="../diagrams/quickStyle33.xml"/><Relationship Id="rId12" Type="http://schemas.openxmlformats.org/officeDocument/2006/relationships/diagramQuickStyle" Target="../diagrams/quickStyle34.xml"/><Relationship Id="rId2" Type="http://schemas.openxmlformats.org/officeDocument/2006/relationships/audio" Target="../media/media26.wav"/><Relationship Id="rId16" Type="http://schemas.openxmlformats.org/officeDocument/2006/relationships/image" Target="../media/image4.png"/><Relationship Id="rId1" Type="http://schemas.microsoft.com/office/2007/relationships/media" Target="../media/media26.wav"/><Relationship Id="rId6" Type="http://schemas.openxmlformats.org/officeDocument/2006/relationships/diagramLayout" Target="../diagrams/layout33.xml"/><Relationship Id="rId11" Type="http://schemas.openxmlformats.org/officeDocument/2006/relationships/diagramLayout" Target="../diagrams/layout34.xml"/><Relationship Id="rId5" Type="http://schemas.openxmlformats.org/officeDocument/2006/relationships/diagramData" Target="../diagrams/data33.xml"/><Relationship Id="rId15" Type="http://schemas.openxmlformats.org/officeDocument/2006/relationships/image" Target="../media/image43.jpeg"/><Relationship Id="rId10" Type="http://schemas.openxmlformats.org/officeDocument/2006/relationships/diagramData" Target="../diagrams/data34.xml"/><Relationship Id="rId4" Type="http://schemas.openxmlformats.org/officeDocument/2006/relationships/notesSlide" Target="../notesSlides/notesSlide42.xml"/><Relationship Id="rId9" Type="http://schemas.microsoft.com/office/2007/relationships/diagramDrawing" Target="../diagrams/drawing33.xml"/><Relationship Id="rId14" Type="http://schemas.microsoft.com/office/2007/relationships/diagramDrawing" Target="../diagrams/drawing34.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35.xml"/><Relationship Id="rId3" Type="http://schemas.openxmlformats.org/officeDocument/2006/relationships/slideLayout" Target="../slideLayouts/slideLayout2.xml"/><Relationship Id="rId7" Type="http://schemas.openxmlformats.org/officeDocument/2006/relationships/diagramQuickStyle" Target="../diagrams/quickStyle35.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diagramLayout" Target="../diagrams/layout35.xml"/><Relationship Id="rId11" Type="http://schemas.openxmlformats.org/officeDocument/2006/relationships/image" Target="../media/image4.png"/><Relationship Id="rId5" Type="http://schemas.openxmlformats.org/officeDocument/2006/relationships/diagramData" Target="../diagrams/data35.xml"/><Relationship Id="rId10" Type="http://schemas.openxmlformats.org/officeDocument/2006/relationships/image" Target="../media/image45.jpg"/><Relationship Id="rId4" Type="http://schemas.openxmlformats.org/officeDocument/2006/relationships/notesSlide" Target="../notesSlides/notesSlide43.xml"/><Relationship Id="rId9" Type="http://schemas.microsoft.com/office/2007/relationships/diagramDrawing" Target="../diagrams/drawing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48"/>
          <p:cNvSpPr txBox="1">
            <a:spLocks noChangeArrowheads="1"/>
          </p:cNvSpPr>
          <p:nvPr/>
        </p:nvSpPr>
        <p:spPr bwMode="auto">
          <a:xfrm>
            <a:off x="941705" y="304657"/>
            <a:ext cx="8202295" cy="1147558"/>
          </a:xfrm>
          <a:prstGeom prst="rect">
            <a:avLst/>
          </a:prstGeom>
          <a:noFill/>
          <a:ln>
            <a:noFill/>
          </a:ln>
          <a:effec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defRPr/>
            </a:pPr>
            <a:r>
              <a:rPr lang="ja-JP" altLang="en-US" sz="2400" b="1" dirty="0">
                <a:latin typeface="富士ポップ" panose="040F0709000000000000" pitchFamily="49" charset="-128"/>
                <a:ea typeface="富士ポップ" panose="040F0709000000000000" pitchFamily="49" charset="-128"/>
              </a:rPr>
              <a:t>第</a:t>
            </a:r>
            <a:r>
              <a:rPr lang="en-US" altLang="ja-JP" sz="2400" b="1" dirty="0">
                <a:latin typeface="富士ポップ" panose="040F0709000000000000" pitchFamily="49" charset="-128"/>
                <a:ea typeface="富士ポップ" panose="040F0709000000000000" pitchFamily="49" charset="-128"/>
              </a:rPr>
              <a:t>4</a:t>
            </a:r>
            <a:r>
              <a:rPr lang="ja-JP" altLang="en-US" sz="2400" b="1" dirty="0">
                <a:latin typeface="富士ポップ" panose="040F0709000000000000" pitchFamily="49" charset="-128"/>
                <a:ea typeface="富士ポップ" panose="040F0709000000000000" pitchFamily="49" charset="-128"/>
              </a:rPr>
              <a:t>回 かかりつけ薬剤師のための</a:t>
            </a:r>
            <a:endParaRPr lang="en-US" altLang="ja-JP" sz="2400" b="1" dirty="0">
              <a:latin typeface="富士ポップ" panose="040F0709000000000000" pitchFamily="49" charset="-128"/>
              <a:ea typeface="富士ポップ" panose="040F0709000000000000" pitchFamily="49" charset="-128"/>
            </a:endParaRPr>
          </a:p>
          <a:p>
            <a:pPr eaLnBrk="1" hangingPunct="1">
              <a:lnSpc>
                <a:spcPct val="150000"/>
              </a:lnSpc>
              <a:defRPr/>
            </a:pPr>
            <a:r>
              <a:rPr lang="ja-JP" altLang="en-US" sz="2400" b="1" dirty="0">
                <a:latin typeface="富士ポップ" panose="040F0709000000000000" pitchFamily="49" charset="-128"/>
                <a:ea typeface="富士ポップ" panose="040F0709000000000000" pitchFamily="49" charset="-128"/>
              </a:rPr>
              <a:t>医薬連携吸入指導研究会 ワークショップ</a:t>
            </a:r>
          </a:p>
        </p:txBody>
      </p:sp>
      <p:sp>
        <p:nvSpPr>
          <p:cNvPr id="5" name="Text Box 1453"/>
          <p:cNvSpPr txBox="1">
            <a:spLocks noChangeArrowheads="1"/>
          </p:cNvSpPr>
          <p:nvPr/>
        </p:nvSpPr>
        <p:spPr bwMode="auto">
          <a:xfrm>
            <a:off x="543337" y="2149567"/>
            <a:ext cx="8600663"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3200" b="1" dirty="0">
                <a:latin typeface="富士ポップ" panose="040F0709000000000000" pitchFamily="49" charset="-128"/>
                <a:ea typeface="富士ポップ" panose="040F0709000000000000" pitchFamily="49" charset="-128"/>
              </a:rPr>
              <a:t>  </a:t>
            </a:r>
            <a:r>
              <a:rPr lang="ja-JP" altLang="en-US" sz="3200" b="1" u="sng" dirty="0">
                <a:solidFill>
                  <a:srgbClr val="FF0000"/>
                </a:solidFill>
                <a:latin typeface="富士ポップ" panose="040F0709000000000000" pitchFamily="49" charset="-128"/>
                <a:ea typeface="富士ポップ" panose="040F0709000000000000" pitchFamily="49" charset="-128"/>
              </a:rPr>
              <a:t>第</a:t>
            </a:r>
            <a:r>
              <a:rPr lang="en-US" altLang="ja-JP" sz="3200" b="1" u="sng" dirty="0">
                <a:solidFill>
                  <a:srgbClr val="FF0000"/>
                </a:solidFill>
                <a:latin typeface="富士ポップ" panose="040F0709000000000000" pitchFamily="49" charset="-128"/>
                <a:ea typeface="富士ポップ" panose="040F0709000000000000" pitchFamily="49" charset="-128"/>
              </a:rPr>
              <a:t>1</a:t>
            </a:r>
            <a:r>
              <a:rPr lang="ja-JP" altLang="en-US" sz="3200" b="1" u="sng" dirty="0">
                <a:solidFill>
                  <a:srgbClr val="FF0000"/>
                </a:solidFill>
                <a:latin typeface="富士ポップ" panose="040F0709000000000000" pitchFamily="49" charset="-128"/>
                <a:ea typeface="富士ポップ" panose="040F0709000000000000" pitchFamily="49" charset="-128"/>
              </a:rPr>
              <a:t>部　</a:t>
            </a:r>
            <a:r>
              <a:rPr lang="en-US" altLang="ja-JP" sz="3200" b="1" u="sng" dirty="0">
                <a:solidFill>
                  <a:srgbClr val="FF0000"/>
                </a:solidFill>
                <a:latin typeface="富士ポップ" panose="040F0709000000000000" pitchFamily="49" charset="-128"/>
                <a:ea typeface="富士ポップ" panose="040F0709000000000000" pitchFamily="49" charset="-128"/>
              </a:rPr>
              <a:t>19:30 –19:50  </a:t>
            </a:r>
            <a:r>
              <a:rPr lang="ja-JP" altLang="en-US" sz="3200" b="1" u="sng" dirty="0">
                <a:solidFill>
                  <a:srgbClr val="FF0000"/>
                </a:solidFill>
                <a:latin typeface="富士ポップ" panose="040F0709000000000000" pitchFamily="49" charset="-128"/>
                <a:ea typeface="富士ポップ" panose="040F0709000000000000" pitchFamily="49" charset="-128"/>
              </a:rPr>
              <a:t>講演</a:t>
            </a:r>
            <a:r>
              <a:rPr lang="en-US" altLang="ja-JP" sz="3200" b="1" u="sng" dirty="0">
                <a:solidFill>
                  <a:srgbClr val="FF0000"/>
                </a:solidFill>
                <a:latin typeface="富士ポップ" panose="040F0709000000000000" pitchFamily="49" charset="-128"/>
                <a:ea typeface="富士ポップ" panose="040F0709000000000000" pitchFamily="49" charset="-128"/>
              </a:rPr>
              <a:t> </a:t>
            </a:r>
            <a:r>
              <a:rPr lang="ja-JP" altLang="en-US" sz="3200" b="1" u="sng" dirty="0">
                <a:solidFill>
                  <a:srgbClr val="FF0000"/>
                </a:solidFill>
                <a:latin typeface="富士ポップ" panose="040F0709000000000000" pitchFamily="49" charset="-128"/>
                <a:ea typeface="富士ポップ" panose="040F0709000000000000" pitchFamily="49" charset="-128"/>
              </a:rPr>
              <a:t> </a:t>
            </a:r>
            <a:endParaRPr lang="en-US" altLang="ja-JP" sz="3200" b="1" u="sng" dirty="0">
              <a:solidFill>
                <a:srgbClr val="FF0000"/>
              </a:solidFill>
              <a:latin typeface="富士ポップ" panose="040F0709000000000000" pitchFamily="49" charset="-128"/>
              <a:ea typeface="富士ポップ" panose="040F0709000000000000" pitchFamily="49" charset="-128"/>
            </a:endParaRPr>
          </a:p>
          <a:p>
            <a:endParaRPr lang="en-US" altLang="ja-JP" sz="3200" b="1" dirty="0">
              <a:latin typeface="富士ポップ" panose="040F0709000000000000" pitchFamily="49" charset="-128"/>
              <a:ea typeface="富士ポップ" panose="040F0709000000000000" pitchFamily="49" charset="-128"/>
            </a:endParaRPr>
          </a:p>
          <a:p>
            <a:pPr>
              <a:lnSpc>
                <a:spcPct val="150000"/>
              </a:lnSpc>
            </a:pPr>
            <a:r>
              <a:rPr lang="ja-JP" altLang="en-US" sz="4400" b="1" dirty="0">
                <a:latin typeface="富士ポップ" panose="040F0709000000000000" pitchFamily="49" charset="-128"/>
                <a:ea typeface="富士ポップ" panose="040F0709000000000000" pitchFamily="49" charset="-128"/>
              </a:rPr>
              <a:t>「 </a:t>
            </a:r>
            <a:r>
              <a:rPr lang="ja-JP" altLang="en-US" sz="3600" b="1" dirty="0">
                <a:latin typeface="富士ポップ" panose="040F0709000000000000" pitchFamily="49" charset="-128"/>
                <a:ea typeface="富士ポップ" panose="040F0709000000000000" pitchFamily="49" charset="-128"/>
              </a:rPr>
              <a:t>医薬連携吸入指導の意義について</a:t>
            </a:r>
            <a:r>
              <a:rPr lang="ja-JP" altLang="en-US" sz="4400" b="1" dirty="0">
                <a:latin typeface="富士ポップ" panose="040F0709000000000000" pitchFamily="49" charset="-128"/>
                <a:ea typeface="富士ポップ" panose="040F0709000000000000" pitchFamily="49" charset="-128"/>
              </a:rPr>
              <a:t>」</a:t>
            </a:r>
            <a:endParaRPr lang="en-US" altLang="ja-JP" sz="4400" b="1" dirty="0">
              <a:latin typeface="富士ポップ" panose="040F0709000000000000" pitchFamily="49" charset="-128"/>
              <a:ea typeface="富士ポップ" panose="040F0709000000000000" pitchFamily="49" charset="-128"/>
            </a:endParaRPr>
          </a:p>
          <a:p>
            <a:pPr algn="r">
              <a:lnSpc>
                <a:spcPct val="150000"/>
              </a:lnSpc>
            </a:pPr>
            <a:r>
              <a:rPr lang="ja-JP" altLang="en-US" sz="3200" b="1" dirty="0">
                <a:latin typeface="富士ポップ" panose="040F0709000000000000" pitchFamily="49" charset="-128"/>
                <a:ea typeface="富士ポップ" panose="040F0709000000000000" pitchFamily="49" charset="-128"/>
              </a:rPr>
              <a:t>久留米大学医学部　呼吸器内科</a:t>
            </a:r>
            <a:endParaRPr lang="en-US" altLang="ja-JP" sz="3200" b="1" dirty="0">
              <a:latin typeface="富士ポップ" panose="040F0709000000000000" pitchFamily="49" charset="-128"/>
              <a:ea typeface="富士ポップ" panose="040F0709000000000000" pitchFamily="49" charset="-128"/>
            </a:endParaRPr>
          </a:p>
          <a:p>
            <a:pPr algn="r">
              <a:lnSpc>
                <a:spcPct val="150000"/>
              </a:lnSpc>
            </a:pPr>
            <a:r>
              <a:rPr lang="ja-JP" altLang="en-US" sz="3200" b="1" dirty="0">
                <a:latin typeface="富士ポップ" panose="040F0709000000000000" pitchFamily="49" charset="-128"/>
                <a:ea typeface="富士ポップ" panose="040F0709000000000000" pitchFamily="49" charset="-128"/>
              </a:rPr>
              <a:t>木下　隆先生</a:t>
            </a:r>
            <a:endParaRPr lang="en-US" altLang="ja-JP" sz="3200" b="1" dirty="0">
              <a:latin typeface="富士ポップ" panose="040F0709000000000000" pitchFamily="49" charset="-128"/>
              <a:ea typeface="富士ポップ" panose="040F0709000000000000" pitchFamily="49" charset="-128"/>
            </a:endParaRPr>
          </a:p>
          <a:p>
            <a:pPr>
              <a:lnSpc>
                <a:spcPct val="150000"/>
              </a:lnSpc>
            </a:pPr>
            <a:endParaRPr lang="en-US" altLang="ja-JP" sz="4400" b="1" dirty="0">
              <a:latin typeface="富士ポップ" panose="040F0709000000000000" pitchFamily="49" charset="-128"/>
              <a:ea typeface="富士ポップ" panose="040F0709000000000000" pitchFamily="49" charset="-128"/>
            </a:endParaRPr>
          </a:p>
        </p:txBody>
      </p:sp>
    </p:spTree>
    <p:extLst>
      <p:ext uri="{BB962C8B-B14F-4D97-AF65-F5344CB8AC3E}">
        <p14:creationId xmlns:p14="http://schemas.microsoft.com/office/powerpoint/2010/main" val="324909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8657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ハンディヘラーについて</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１、薬の準備（毎回操作）</a:t>
            </a:r>
          </a:p>
        </p:txBody>
      </p:sp>
      <p:sp>
        <p:nvSpPr>
          <p:cNvPr id="16" name="テキスト ボックス 7">
            <a:extLst>
              <a:ext uri="{FF2B5EF4-FFF2-40B4-BE49-F238E27FC236}">
                <a16:creationId xmlns:a16="http://schemas.microsoft.com/office/drawing/2014/main" id="{00000000-0008-0000-0400-000008000000}"/>
              </a:ext>
            </a:extLst>
          </p:cNvPr>
          <p:cNvSpPr txBox="1"/>
          <p:nvPr/>
        </p:nvSpPr>
        <p:spPr>
          <a:xfrm>
            <a:off x="7842940" y="5329238"/>
            <a:ext cx="1350962" cy="26828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1050" b="1">
                <a:solidFill>
                  <a:sysClr val="windowText" lastClr="000000"/>
                </a:solidFill>
              </a:rPr>
              <a:t>※</a:t>
            </a:r>
            <a:r>
              <a:rPr kumimoji="1" lang="ja-JP" altLang="en-US" sz="1050" b="1">
                <a:solidFill>
                  <a:sysClr val="windowText" lastClr="000000"/>
                </a:solidFill>
              </a:rPr>
              <a:t>写真はスピリーバ</a:t>
            </a:r>
          </a:p>
        </p:txBody>
      </p:sp>
      <p:pic>
        <p:nvPicPr>
          <p:cNvPr id="4" name="図 3" descr="スクリーンショット が含まれている画像&#10;&#10;自動的に生成された説明">
            <a:extLst>
              <a:ext uri="{FF2B5EF4-FFF2-40B4-BE49-F238E27FC236}">
                <a16:creationId xmlns:a16="http://schemas.microsoft.com/office/drawing/2014/main" id="{BD744493-89B6-435E-894A-00B5A7607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518" y="1306513"/>
            <a:ext cx="7114422" cy="4353878"/>
          </a:xfrm>
          <a:prstGeom prst="rect">
            <a:avLst/>
          </a:prstGeom>
        </p:spPr>
      </p:pic>
      <p:sp>
        <p:nvSpPr>
          <p:cNvPr id="9" name="正方形/長方形 8">
            <a:extLst>
              <a:ext uri="{FF2B5EF4-FFF2-40B4-BE49-F238E27FC236}">
                <a16:creationId xmlns:a16="http://schemas.microsoft.com/office/drawing/2014/main" id="{2C59E3C5-8C05-420E-BB72-29B1A02BB122}"/>
              </a:ext>
            </a:extLst>
          </p:cNvPr>
          <p:cNvSpPr/>
          <p:nvPr/>
        </p:nvSpPr>
        <p:spPr>
          <a:xfrm>
            <a:off x="927265" y="5904266"/>
            <a:ext cx="5366314" cy="461665"/>
          </a:xfrm>
          <a:prstGeom prst="rect">
            <a:avLst/>
          </a:prstGeom>
        </p:spPr>
        <p:txBody>
          <a:bodyPr wrap="square">
            <a:spAutoFit/>
          </a:bodyPr>
          <a:lstStyle/>
          <a:p>
            <a:r>
              <a:rPr lang="ja-JP" altLang="en-US" sz="2400" b="1" dirty="0">
                <a:solidFill>
                  <a:srgbClr val="FF0000"/>
                </a:solidFill>
                <a:latin typeface="HG丸ｺﾞｼｯｸM-PRO" panose="020F0600000000000000" pitchFamily="50" charset="-128"/>
                <a:ea typeface="HG丸ｺﾞｼｯｸM-PRO" panose="020F0600000000000000" pitchFamily="50" charset="-128"/>
              </a:rPr>
              <a:t>・飲み薬でないので飲まないように。</a:t>
            </a:r>
            <a:endParaRPr lang="ja-JP" altLang="en-US" sz="2400" dirty="0"/>
          </a:p>
        </p:txBody>
      </p:sp>
      <p:sp>
        <p:nvSpPr>
          <p:cNvPr id="3" name="正方形/長方形 2">
            <a:extLst>
              <a:ext uri="{FF2B5EF4-FFF2-40B4-BE49-F238E27FC236}">
                <a16:creationId xmlns:a16="http://schemas.microsoft.com/office/drawing/2014/main" id="{97CB2AC3-C2F7-4834-83D7-617033D3F468}"/>
              </a:ext>
            </a:extLst>
          </p:cNvPr>
          <p:cNvSpPr/>
          <p:nvPr/>
        </p:nvSpPr>
        <p:spPr>
          <a:xfrm>
            <a:off x="665651" y="722901"/>
            <a:ext cx="3360978" cy="47470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lvl="0"/>
            <a:r>
              <a:rPr lang="en-US" altLang="ja-JP" sz="2800" b="1" u="sng" dirty="0">
                <a:solidFill>
                  <a:schemeClr val="tx1"/>
                </a:solidFill>
                <a:latin typeface="HG丸ｺﾞｼｯｸM-PRO" panose="020F0600000000000000" pitchFamily="50" charset="-128"/>
                <a:ea typeface="HG丸ｺﾞｼｯｸM-PRO" panose="020F0600000000000000" pitchFamily="50" charset="-128"/>
              </a:rPr>
              <a:t>1.</a:t>
            </a:r>
            <a:r>
              <a:rPr lang="ja-JP" altLang="ja-JP" sz="2800" b="1" u="sng" dirty="0">
                <a:solidFill>
                  <a:schemeClr val="tx1"/>
                </a:solidFill>
                <a:latin typeface="HG丸ｺﾞｼｯｸM-PRO" panose="020F0600000000000000" pitchFamily="50" charset="-128"/>
                <a:ea typeface="HG丸ｺﾞｼｯｸM-PRO" panose="020F0600000000000000" pitchFamily="50" charset="-128"/>
              </a:rPr>
              <a:t>薬の準備</a:t>
            </a:r>
            <a:r>
              <a:rPr lang="ja-JP" altLang="en-US" sz="2800" b="1" u="sng" dirty="0">
                <a:solidFill>
                  <a:schemeClr val="tx1"/>
                </a:solidFill>
                <a:latin typeface="HG丸ｺﾞｼｯｸM-PRO" panose="020F0600000000000000" pitchFamily="50" charset="-128"/>
                <a:ea typeface="HG丸ｺﾞｼｯｸM-PRO" panose="020F0600000000000000" pitchFamily="50" charset="-128"/>
              </a:rPr>
              <a:t>②</a:t>
            </a:r>
            <a:endParaRPr lang="en-US" altLang="ja-JP" sz="2800" b="1" u="sng" dirty="0">
              <a:solidFill>
                <a:schemeClr val="tx1"/>
              </a:solidFill>
              <a:latin typeface="HG丸ｺﾞｼｯｸM-PRO" panose="020F0600000000000000" pitchFamily="50" charset="-128"/>
              <a:ea typeface="HG丸ｺﾞｼｯｸM-PRO" panose="020F0600000000000000" pitchFamily="50" charset="-128"/>
            </a:endParaRPr>
          </a:p>
        </p:txBody>
      </p:sp>
      <p:pic>
        <p:nvPicPr>
          <p:cNvPr id="6" name="handy05">
            <a:hlinkClick r:id="" action="ppaction://media"/>
            <a:extLst>
              <a:ext uri="{FF2B5EF4-FFF2-40B4-BE49-F238E27FC236}">
                <a16:creationId xmlns:a16="http://schemas.microsoft.com/office/drawing/2014/main" id="{88339D3E-8337-49A3-94F2-3D228714D3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741" y="6049683"/>
            <a:ext cx="406400" cy="406400"/>
          </a:xfrm>
          <a:prstGeom prst="rect">
            <a:avLst/>
          </a:prstGeom>
        </p:spPr>
      </p:pic>
    </p:spTree>
    <p:extLst>
      <p:ext uri="{BB962C8B-B14F-4D97-AF65-F5344CB8AC3E}">
        <p14:creationId xmlns:p14="http://schemas.microsoft.com/office/powerpoint/2010/main" val="24751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9" y="226000"/>
            <a:ext cx="8229600" cy="1143000"/>
          </a:xfrm>
        </p:spPr>
        <p:txBody>
          <a:bodyPr/>
          <a:lstStyle/>
          <a:p>
            <a:r>
              <a:rPr lang="ja-JP" altLang="en-US" b="1" u="sng" dirty="0">
                <a:latin typeface="HG丸ｺﾞｼｯｸM-PRO" panose="020F0600000000000000" pitchFamily="50" charset="-128"/>
                <a:ea typeface="HG丸ｺﾞｼｯｸM-PRO" panose="020F0600000000000000" pitchFamily="50" charset="-128"/>
              </a:rPr>
              <a:t>吸入カプセル</a:t>
            </a:r>
            <a:r>
              <a:rPr kumimoji="1" lang="ja-JP" altLang="en-US" b="1" u="sng" dirty="0">
                <a:latin typeface="HG丸ｺﾞｼｯｸM-PRO" panose="020F0600000000000000" pitchFamily="50" charset="-128"/>
                <a:ea typeface="HG丸ｺﾞｼｯｸM-PRO" panose="020F0600000000000000" pitchFamily="50" charset="-128"/>
              </a:rPr>
              <a:t>の補助具</a:t>
            </a:r>
          </a:p>
        </p:txBody>
      </p:sp>
      <p:pic>
        <p:nvPicPr>
          <p:cNvPr id="1028" name="Picture 4" descr="16d957e259e97dfc264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99" r="11948"/>
          <a:stretch/>
        </p:blipFill>
        <p:spPr bwMode="auto">
          <a:xfrm rot="5400000">
            <a:off x="224022" y="1959512"/>
            <a:ext cx="4046708" cy="341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16d957dc9c12d340c66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254"/>
          <a:stretch/>
        </p:blipFill>
        <p:spPr bwMode="auto">
          <a:xfrm rot="5400000">
            <a:off x="5310687" y="2053153"/>
            <a:ext cx="4046704" cy="322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矢印: 右 3"/>
          <p:cNvSpPr/>
          <p:nvPr/>
        </p:nvSpPr>
        <p:spPr>
          <a:xfrm>
            <a:off x="4289898" y="2859933"/>
            <a:ext cx="1274323" cy="1420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p:cNvSpPr/>
          <p:nvPr/>
        </p:nvSpPr>
        <p:spPr>
          <a:xfrm>
            <a:off x="3459081" y="6276942"/>
            <a:ext cx="1303507" cy="32101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latin typeface="HG丸ｺﾞｼｯｸM-PRO" panose="020F0600000000000000" pitchFamily="50" charset="-128"/>
                <a:ea typeface="HG丸ｺﾞｼｯｸM-PRO" panose="020F0600000000000000" pitchFamily="50" charset="-128"/>
              </a:rPr>
              <a:t>補助具</a:t>
            </a:r>
            <a:endParaRPr kumimoji="1" lang="ja-JP" altLang="en-US" b="1" dirty="0">
              <a:latin typeface="HG丸ｺﾞｼｯｸM-PRO" panose="020F0600000000000000" pitchFamily="50" charset="-128"/>
              <a:ea typeface="HG丸ｺﾞｼｯｸM-PRO" panose="020F0600000000000000" pitchFamily="50" charset="-128"/>
            </a:endParaRPr>
          </a:p>
        </p:txBody>
      </p:sp>
      <p:cxnSp>
        <p:nvCxnSpPr>
          <p:cNvPr id="7" name="直線矢印コネクタ 6"/>
          <p:cNvCxnSpPr>
            <a:stCxn id="5" idx="1"/>
          </p:cNvCxnSpPr>
          <p:nvPr/>
        </p:nvCxnSpPr>
        <p:spPr>
          <a:xfrm flipH="1" flipV="1">
            <a:off x="1653702" y="5087566"/>
            <a:ext cx="1805379" cy="134988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直線矢印コネクタ 8"/>
          <p:cNvCxnSpPr>
            <a:stCxn id="5" idx="3"/>
          </p:cNvCxnSpPr>
          <p:nvPr/>
        </p:nvCxnSpPr>
        <p:spPr>
          <a:xfrm flipV="1">
            <a:off x="4762588" y="4652253"/>
            <a:ext cx="1764670" cy="17851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97472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404447"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１、薬の準備（毎回操作）</a:t>
            </a:r>
          </a:p>
        </p:txBody>
      </p:sp>
      <p:sp>
        <p:nvSpPr>
          <p:cNvPr id="7" name="タイトル 1"/>
          <p:cNvSpPr>
            <a:spLocks noGrp="1"/>
          </p:cNvSpPr>
          <p:nvPr>
            <p:ph type="title"/>
          </p:nvPr>
        </p:nvSpPr>
        <p:spPr>
          <a:xfrm>
            <a:off x="500689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ハンディヘラーについて</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graphicFrame>
        <p:nvGraphicFramePr>
          <p:cNvPr id="11" name="図表 10">
            <a:extLst>
              <a:ext uri="{FF2B5EF4-FFF2-40B4-BE49-F238E27FC236}">
                <a16:creationId xmlns:a16="http://schemas.microsoft.com/office/drawing/2014/main" id="{00000000-0008-0000-0500-000002000000}"/>
              </a:ext>
            </a:extLst>
          </p:cNvPr>
          <p:cNvGraphicFramePr/>
          <p:nvPr>
            <p:extLst>
              <p:ext uri="{D42A27DB-BD31-4B8C-83A1-F6EECF244321}">
                <p14:modId xmlns:p14="http://schemas.microsoft.com/office/powerpoint/2010/main" val="4084714345"/>
              </p:ext>
            </p:extLst>
          </p:nvPr>
        </p:nvGraphicFramePr>
        <p:xfrm>
          <a:off x="775087" y="940656"/>
          <a:ext cx="7971348" cy="17564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図表 12">
            <a:extLst>
              <a:ext uri="{FF2B5EF4-FFF2-40B4-BE49-F238E27FC236}">
                <a16:creationId xmlns:a16="http://schemas.microsoft.com/office/drawing/2014/main" id="{00000000-0008-0000-0500-000017000000}"/>
              </a:ext>
            </a:extLst>
          </p:cNvPr>
          <p:cNvGraphicFramePr/>
          <p:nvPr>
            <p:extLst>
              <p:ext uri="{D42A27DB-BD31-4B8C-83A1-F6EECF244321}">
                <p14:modId xmlns:p14="http://schemas.microsoft.com/office/powerpoint/2010/main" val="778063589"/>
              </p:ext>
            </p:extLst>
          </p:nvPr>
        </p:nvGraphicFramePr>
        <p:xfrm>
          <a:off x="775087" y="3548619"/>
          <a:ext cx="7971348" cy="175641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メモ 23">
            <a:extLst>
              <a:ext uri="{FF2B5EF4-FFF2-40B4-BE49-F238E27FC236}">
                <a16:creationId xmlns:a16="http://schemas.microsoft.com/office/drawing/2014/main" id="{00000000-0008-0000-0500-000018000000}"/>
              </a:ext>
            </a:extLst>
          </p:cNvPr>
          <p:cNvSpPr/>
          <p:nvPr/>
        </p:nvSpPr>
        <p:spPr>
          <a:xfrm>
            <a:off x="1121132" y="5205639"/>
            <a:ext cx="8205829" cy="1104900"/>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en-US" altLang="ja-JP" sz="1800" b="1" dirty="0">
              <a:solidFill>
                <a:srgbClr val="FF0000"/>
              </a:solidFill>
              <a:effectLst/>
              <a:latin typeface="HG丸ｺﾞｼｯｸM-PRO" panose="020F0600000000000000" pitchFamily="50" charset="-128"/>
              <a:ea typeface="HG丸ｺﾞｼｯｸM-PRO" panose="020F0600000000000000" pitchFamily="50" charset="-128"/>
              <a:cs typeface="+mn-cs"/>
            </a:endParaRPr>
          </a:p>
          <a:p>
            <a:r>
              <a:rPr kumimoji="1" lang="ja-JP" altLang="en-US" sz="1800" b="1" dirty="0">
                <a:solidFill>
                  <a:srgbClr val="FF0000"/>
                </a:solidFill>
                <a:effectLst/>
                <a:latin typeface="HG丸ｺﾞｼｯｸM-PRO" panose="020F0600000000000000" pitchFamily="50" charset="-128"/>
                <a:ea typeface="HG丸ｺﾞｼｯｸM-PRO" panose="020F0600000000000000" pitchFamily="50" charset="-128"/>
                <a:cs typeface="+mn-cs"/>
              </a:rPr>
              <a:t>・ボタンを押したままでは吸入できないので、強く</a:t>
            </a:r>
            <a:r>
              <a:rPr kumimoji="1" lang="en-US" altLang="ja-JP" sz="1800" b="1" dirty="0">
                <a:solidFill>
                  <a:srgbClr val="FF0000"/>
                </a:solidFill>
                <a:effectLst/>
                <a:latin typeface="HG丸ｺﾞｼｯｸM-PRO" panose="020F0600000000000000" pitchFamily="50" charset="-128"/>
                <a:ea typeface="HG丸ｺﾞｼｯｸM-PRO" panose="020F0600000000000000" pitchFamily="50" charset="-128"/>
                <a:cs typeface="+mn-cs"/>
              </a:rPr>
              <a:t>1</a:t>
            </a:r>
            <a:r>
              <a:rPr kumimoji="1" lang="ja-JP" altLang="en-US" sz="1800" b="1" dirty="0">
                <a:solidFill>
                  <a:srgbClr val="FF0000"/>
                </a:solidFill>
                <a:effectLst/>
                <a:latin typeface="HG丸ｺﾞｼｯｸM-PRO" panose="020F0600000000000000" pitchFamily="50" charset="-128"/>
                <a:ea typeface="HG丸ｺﾞｼｯｸM-PRO" panose="020F0600000000000000" pitchFamily="50" charset="-128"/>
                <a:cs typeface="+mn-cs"/>
              </a:rPr>
              <a:t>回押したら離す。</a:t>
            </a:r>
            <a:endParaRPr lang="en-US" altLang="ja-JP" sz="1800" b="1" dirty="0">
              <a:solidFill>
                <a:srgbClr val="FF0000"/>
              </a:solidFill>
              <a:effectLst/>
              <a:latin typeface="HG丸ｺﾞｼｯｸM-PRO" panose="020F0600000000000000" pitchFamily="50" charset="-128"/>
              <a:ea typeface="HG丸ｺﾞｼｯｸM-PRO" panose="020F0600000000000000" pitchFamily="50" charset="-128"/>
              <a:cs typeface="+mn-cs"/>
            </a:endParaRPr>
          </a:p>
          <a:p>
            <a:r>
              <a:rPr lang="ja-JP" altLang="en-US" sz="1800" b="1" dirty="0">
                <a:solidFill>
                  <a:srgbClr val="FF0000"/>
                </a:solidFill>
                <a:latin typeface="HG丸ｺﾞｼｯｸM-PRO" panose="020F0600000000000000" pitchFamily="50" charset="-128"/>
                <a:ea typeface="HG丸ｺﾞｼｯｸM-PRO" panose="020F0600000000000000" pitchFamily="50" charset="-128"/>
              </a:rPr>
              <a:t>・何度もボタンを押すとカプセルが破損し、吸入が上手く出来ない可能性が</a:t>
            </a:r>
            <a:endParaRPr lang="en-US" altLang="ja-JP" sz="1800" b="1" dirty="0">
              <a:solidFill>
                <a:srgbClr val="FF0000"/>
              </a:solidFill>
              <a:latin typeface="HG丸ｺﾞｼｯｸM-PRO" panose="020F0600000000000000" pitchFamily="50" charset="-128"/>
              <a:ea typeface="HG丸ｺﾞｼｯｸM-PRO" panose="020F0600000000000000" pitchFamily="50" charset="-128"/>
            </a:endParaRPr>
          </a:p>
          <a:p>
            <a:r>
              <a:rPr lang="ja-JP" altLang="en-US" sz="1800" b="1" dirty="0">
                <a:solidFill>
                  <a:srgbClr val="FF0000"/>
                </a:solidFill>
                <a:latin typeface="HG丸ｺﾞｼｯｸM-PRO" panose="020F0600000000000000" pitchFamily="50" charset="-128"/>
                <a:ea typeface="HG丸ｺﾞｼｯｸM-PRO" panose="020F0600000000000000" pitchFamily="50" charset="-128"/>
              </a:rPr>
              <a:t>　あります。</a:t>
            </a:r>
            <a:endParaRPr lang="ja-JP" altLang="ja-JP" sz="1800" b="1" dirty="0">
              <a:solidFill>
                <a:srgbClr val="FF0000"/>
              </a:solidFill>
              <a:effectLst/>
              <a:latin typeface="HG丸ｺﾞｼｯｸM-PRO" panose="020F0600000000000000" pitchFamily="50" charset="-128"/>
              <a:ea typeface="HG丸ｺﾞｼｯｸM-PRO" panose="020F0600000000000000" pitchFamily="50" charset="-128"/>
              <a:cs typeface="+mn-cs"/>
            </a:endParaRPr>
          </a:p>
        </p:txBody>
      </p:sp>
      <p:pic>
        <p:nvPicPr>
          <p:cNvPr id="3" name="handy06">
            <a:hlinkClick r:id="" action="ppaction://media"/>
            <a:extLst>
              <a:ext uri="{FF2B5EF4-FFF2-40B4-BE49-F238E27FC236}">
                <a16:creationId xmlns:a16="http://schemas.microsoft.com/office/drawing/2014/main" id="{BEDBB9C1-3E5D-4F67-88FD-6E2B546CEF3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3788" y="6107339"/>
            <a:ext cx="406400" cy="406400"/>
          </a:xfrm>
          <a:prstGeom prst="rect">
            <a:avLst/>
          </a:prstGeom>
        </p:spPr>
      </p:pic>
    </p:spTree>
    <p:extLst>
      <p:ext uri="{BB962C8B-B14F-4D97-AF65-F5344CB8AC3E}">
        <p14:creationId xmlns:p14="http://schemas.microsoft.com/office/powerpoint/2010/main" val="365873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２、息吐き （共通）</a:t>
            </a:r>
          </a:p>
        </p:txBody>
      </p:sp>
      <p:sp>
        <p:nvSpPr>
          <p:cNvPr id="7" name="タイトル 1"/>
          <p:cNvSpPr>
            <a:spLocks noGrp="1"/>
          </p:cNvSpPr>
          <p:nvPr>
            <p:ph type="title"/>
          </p:nvPr>
        </p:nvSpPr>
        <p:spPr>
          <a:xfrm>
            <a:off x="500689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ハンディヘラーについて</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graphicFrame>
        <p:nvGraphicFramePr>
          <p:cNvPr id="9" name="図表 8"/>
          <p:cNvGraphicFramePr/>
          <p:nvPr/>
        </p:nvGraphicFramePr>
        <p:xfrm>
          <a:off x="90825" y="1490148"/>
          <a:ext cx="8789405" cy="16268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メモ 9"/>
          <p:cNvSpPr/>
          <p:nvPr/>
        </p:nvSpPr>
        <p:spPr>
          <a:xfrm>
            <a:off x="2326563" y="3700460"/>
            <a:ext cx="6553667" cy="787400"/>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ct val="150000"/>
              </a:lnSpc>
            </a:pPr>
            <a:r>
              <a:rPr lang="en-US" altLang="ja-JP" sz="3600" b="1" dirty="0">
                <a:solidFill>
                  <a:srgbClr val="FF0000"/>
                </a:solidFill>
              </a:rPr>
              <a:t>※</a:t>
            </a:r>
            <a:r>
              <a:rPr lang="ja-JP" altLang="ja-JP" sz="3600" b="1" dirty="0">
                <a:solidFill>
                  <a:srgbClr val="FF0000"/>
                </a:solidFill>
                <a:effectLst/>
              </a:rPr>
              <a:t>息吐きを行わないと、</a:t>
            </a:r>
            <a:endParaRPr lang="en-US" altLang="ja-JP" sz="3600" b="1" dirty="0">
              <a:solidFill>
                <a:srgbClr val="FF0000"/>
              </a:solidFill>
              <a:effectLst/>
            </a:endParaRPr>
          </a:p>
          <a:p>
            <a:pPr>
              <a:lnSpc>
                <a:spcPct val="150000"/>
              </a:lnSpc>
            </a:pPr>
            <a:r>
              <a:rPr lang="ja-JP" altLang="ja-JP" sz="3600" b="1" dirty="0">
                <a:solidFill>
                  <a:srgbClr val="FF0000"/>
                </a:solidFill>
                <a:effectLst/>
              </a:rPr>
              <a:t>吸入が十分にできません</a:t>
            </a:r>
          </a:p>
          <a:p>
            <a:pPr>
              <a:lnSpc>
                <a:spcPct val="150000"/>
              </a:lnSpc>
            </a:pPr>
            <a:endParaRPr kumimoji="1" lang="ja-JP" altLang="en-US" sz="3600" b="1" dirty="0">
              <a:solidFill>
                <a:srgbClr val="FF0000"/>
              </a:solidFill>
            </a:endParaRPr>
          </a:p>
        </p:txBody>
      </p:sp>
      <p:graphicFrame>
        <p:nvGraphicFramePr>
          <p:cNvPr id="11" name="図表 10"/>
          <p:cNvGraphicFramePr/>
          <p:nvPr>
            <p:extLst>
              <p:ext uri="{D42A27DB-BD31-4B8C-83A1-F6EECF244321}">
                <p14:modId xmlns:p14="http://schemas.microsoft.com/office/powerpoint/2010/main" val="1311853447"/>
              </p:ext>
            </p:extLst>
          </p:nvPr>
        </p:nvGraphicFramePr>
        <p:xfrm>
          <a:off x="708660" y="1690807"/>
          <a:ext cx="8275320" cy="142621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図 1">
            <a:extLst>
              <a:ext uri="{FF2B5EF4-FFF2-40B4-BE49-F238E27FC236}">
                <a16:creationId xmlns:a16="http://schemas.microsoft.com/office/drawing/2014/main" id="{05E62B4D-F421-4B64-826F-CE78D95E2F86}"/>
              </a:ext>
            </a:extLst>
          </p:cNvPr>
          <p:cNvPicPr>
            <a:picLocks noChangeAspect="1"/>
          </p:cNvPicPr>
          <p:nvPr/>
        </p:nvPicPr>
        <p:blipFill>
          <a:blip r:embed="rId15"/>
          <a:stretch>
            <a:fillRect/>
          </a:stretch>
        </p:blipFill>
        <p:spPr>
          <a:xfrm rot="2445951">
            <a:off x="1229921" y="2561503"/>
            <a:ext cx="323116" cy="506012"/>
          </a:xfrm>
          <a:prstGeom prst="rect">
            <a:avLst/>
          </a:prstGeom>
        </p:spPr>
      </p:pic>
      <p:pic>
        <p:nvPicPr>
          <p:cNvPr id="4" name="handy07">
            <a:hlinkClick r:id="" action="ppaction://media"/>
            <a:extLst>
              <a:ext uri="{FF2B5EF4-FFF2-40B4-BE49-F238E27FC236}">
                <a16:creationId xmlns:a16="http://schemas.microsoft.com/office/drawing/2014/main" id="{A07A80A7-4F7E-402A-8C24-E2706731933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0825" y="5986929"/>
            <a:ext cx="406400" cy="406400"/>
          </a:xfrm>
          <a:prstGeom prst="rect">
            <a:avLst/>
          </a:prstGeom>
        </p:spPr>
      </p:pic>
    </p:spTree>
    <p:extLst>
      <p:ext uri="{BB962C8B-B14F-4D97-AF65-F5344CB8AC3E}">
        <p14:creationId xmlns:p14="http://schemas.microsoft.com/office/powerpoint/2010/main" val="102609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３、吸入</a:t>
            </a:r>
          </a:p>
        </p:txBody>
      </p:sp>
      <p:sp>
        <p:nvSpPr>
          <p:cNvPr id="7" name="タイトル 1"/>
          <p:cNvSpPr>
            <a:spLocks noGrp="1"/>
          </p:cNvSpPr>
          <p:nvPr>
            <p:ph type="title"/>
          </p:nvPr>
        </p:nvSpPr>
        <p:spPr>
          <a:xfrm>
            <a:off x="500689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ハンディヘラーについて</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graphicFrame>
        <p:nvGraphicFramePr>
          <p:cNvPr id="9" name="図表 8"/>
          <p:cNvGraphicFramePr/>
          <p:nvPr>
            <p:extLst>
              <p:ext uri="{D42A27DB-BD31-4B8C-83A1-F6EECF244321}">
                <p14:modId xmlns:p14="http://schemas.microsoft.com/office/powerpoint/2010/main" val="547971045"/>
              </p:ext>
            </p:extLst>
          </p:nvPr>
        </p:nvGraphicFramePr>
        <p:xfrm>
          <a:off x="358140" y="1619250"/>
          <a:ext cx="8488680" cy="20383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メモ 18">
            <a:extLst>
              <a:ext uri="{FF2B5EF4-FFF2-40B4-BE49-F238E27FC236}">
                <a16:creationId xmlns:a16="http://schemas.microsoft.com/office/drawing/2014/main" id="{00000000-0008-0000-0500-000013000000}"/>
              </a:ext>
            </a:extLst>
          </p:cNvPr>
          <p:cNvSpPr/>
          <p:nvPr/>
        </p:nvSpPr>
        <p:spPr>
          <a:xfrm>
            <a:off x="1023400" y="4682411"/>
            <a:ext cx="7505368" cy="1478280"/>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kumimoji="0" lang="en-US" altLang="ja-JP" sz="2400" b="1" dirty="0">
              <a:solidFill>
                <a:srgbClr val="FF0000"/>
              </a:solidFill>
              <a:effectLst/>
              <a:latin typeface="HG丸ｺﾞｼｯｸM-PRO" panose="020F0600000000000000" pitchFamily="50" charset="-128"/>
              <a:ea typeface="HG丸ｺﾞｼｯｸM-PRO" panose="020F0600000000000000" pitchFamily="50" charset="-128"/>
              <a:cs typeface="+mn-cs"/>
            </a:endParaRPr>
          </a:p>
          <a:p>
            <a:r>
              <a:rPr kumimoji="0" lang="ja-JP" altLang="en-US" sz="2400" b="1" dirty="0">
                <a:solidFill>
                  <a:srgbClr val="FF0000"/>
                </a:solidFill>
                <a:effectLst/>
                <a:latin typeface="HG丸ｺﾞｼｯｸM-PRO" panose="020F0600000000000000" pitchFamily="50" charset="-128"/>
                <a:ea typeface="HG丸ｺﾞｼｯｸM-PRO" panose="020F0600000000000000" pitchFamily="50" charset="-128"/>
                <a:cs typeface="+mn-cs"/>
              </a:rPr>
              <a:t>・音がわからない場合は、吸入が不十分か、ｶﾌﾟｾﾙの破損や正しく入っていないことが考えられます。</a:t>
            </a:r>
            <a:endParaRPr lang="ja-JP" altLang="ja-JP" sz="2400" b="1" dirty="0">
              <a:solidFill>
                <a:srgbClr val="FF0000"/>
              </a:solidFill>
              <a:effectLst/>
              <a:latin typeface="HG丸ｺﾞｼｯｸM-PRO" panose="020F0600000000000000" pitchFamily="50" charset="-128"/>
              <a:ea typeface="HG丸ｺﾞｼｯｸM-PRO" panose="020F0600000000000000" pitchFamily="50" charset="-128"/>
              <a:cs typeface="+mn-cs"/>
            </a:endParaRPr>
          </a:p>
          <a:p>
            <a:endParaRPr kumimoji="1" lang="ja-JP" altLang="en-US" sz="24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4" name="正方形/長方形 3">
            <a:extLst>
              <a:ext uri="{FF2B5EF4-FFF2-40B4-BE49-F238E27FC236}">
                <a16:creationId xmlns:a16="http://schemas.microsoft.com/office/drawing/2014/main" id="{E7F484A4-404F-4ED3-A2BC-B4D9E657D352}"/>
              </a:ext>
            </a:extLst>
          </p:cNvPr>
          <p:cNvSpPr/>
          <p:nvPr/>
        </p:nvSpPr>
        <p:spPr>
          <a:xfrm>
            <a:off x="1033670" y="3932847"/>
            <a:ext cx="7296745" cy="830997"/>
          </a:xfrm>
          <a:prstGeom prst="rect">
            <a:avLst/>
          </a:prstGeom>
        </p:spPr>
        <p:txBody>
          <a:bodyPr wrap="square">
            <a:spAutoFit/>
          </a:bodyPr>
          <a:lstStyle/>
          <a:p>
            <a:pPr lvl="0"/>
            <a:r>
              <a:rPr lang="ja-JP" altLang="en-US" sz="2400" b="1" dirty="0">
                <a:solidFill>
                  <a:srgbClr val="FF0000"/>
                </a:solidFill>
                <a:latin typeface="HG丸ｺﾞｼｯｸM-PRO" panose="020F0600000000000000" pitchFamily="50" charset="-128"/>
                <a:ea typeface="HG丸ｺﾞｼｯｸM-PRO" panose="020F0600000000000000" pitchFamily="50" charset="-128"/>
              </a:rPr>
              <a:t>・きちんとお薬がセットされていると、吸っている時にカプセルの震える音が聞こえ振動を感じます。</a:t>
            </a:r>
            <a:endParaRPr lang="ja-JP" altLang="en-US" sz="2400" dirty="0">
              <a:solidFill>
                <a:srgbClr val="FF0000"/>
              </a:solidFill>
            </a:endParaRPr>
          </a:p>
        </p:txBody>
      </p:sp>
      <p:pic>
        <p:nvPicPr>
          <p:cNvPr id="3" name="handy08">
            <a:hlinkClick r:id="" action="ppaction://media"/>
            <a:extLst>
              <a:ext uri="{FF2B5EF4-FFF2-40B4-BE49-F238E27FC236}">
                <a16:creationId xmlns:a16="http://schemas.microsoft.com/office/drawing/2014/main" id="{64599C60-E1D3-40CD-84C0-B3D892271C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859" y="6022788"/>
            <a:ext cx="406400" cy="406400"/>
          </a:xfrm>
          <a:prstGeom prst="rect">
            <a:avLst/>
          </a:prstGeom>
        </p:spPr>
      </p:pic>
    </p:spTree>
    <p:extLst>
      <p:ext uri="{BB962C8B-B14F-4D97-AF65-F5344CB8AC3E}">
        <p14:creationId xmlns:p14="http://schemas.microsoft.com/office/powerpoint/2010/main" val="268541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593980" y="89828"/>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４、息止め</a:t>
            </a:r>
            <a:r>
              <a:rPr lang="ja-JP" altLang="en-US" sz="28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　</a:t>
            </a:r>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５、息吐き （共通）</a:t>
            </a:r>
          </a:p>
        </p:txBody>
      </p:sp>
      <p:sp>
        <p:nvSpPr>
          <p:cNvPr id="7" name="タイトル 1"/>
          <p:cNvSpPr>
            <a:spLocks noGrp="1"/>
          </p:cNvSpPr>
          <p:nvPr>
            <p:ph type="title"/>
          </p:nvPr>
        </p:nvSpPr>
        <p:spPr>
          <a:xfrm>
            <a:off x="500689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ハンディヘラーについて</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graphicFrame>
        <p:nvGraphicFramePr>
          <p:cNvPr id="9" name="図表 8"/>
          <p:cNvGraphicFramePr/>
          <p:nvPr>
            <p:extLst>
              <p:ext uri="{D42A27DB-BD31-4B8C-83A1-F6EECF244321}">
                <p14:modId xmlns:p14="http://schemas.microsoft.com/office/powerpoint/2010/main" val="2653546499"/>
              </p:ext>
            </p:extLst>
          </p:nvPr>
        </p:nvGraphicFramePr>
        <p:xfrm>
          <a:off x="219493" y="1126276"/>
          <a:ext cx="8744399" cy="16146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正方形/長方形 1"/>
          <p:cNvSpPr/>
          <p:nvPr/>
        </p:nvSpPr>
        <p:spPr>
          <a:xfrm>
            <a:off x="474711" y="2824782"/>
            <a:ext cx="8963892" cy="1123384"/>
          </a:xfrm>
          <a:prstGeom prst="rect">
            <a:avLst/>
          </a:prstGeom>
        </p:spPr>
        <p:txBody>
          <a:bodyPr wrap="square">
            <a:spAutoFit/>
          </a:bodyPr>
          <a:lstStyle/>
          <a:p>
            <a:r>
              <a:rPr lang="ja-JP" altLang="en-US" b="1" dirty="0">
                <a:solidFill>
                  <a:srgbClr val="FF0000"/>
                </a:solidFill>
                <a:latin typeface="HG丸ｺﾞｼｯｸM-PRO" panose="020F0600000000000000" pitchFamily="50" charset="-128"/>
                <a:ea typeface="HG丸ｺﾞｼｯｸM-PRO" panose="020F0600000000000000" pitchFamily="50" charset="-128"/>
              </a:rPr>
              <a:t>・薬剤を気管支から肺まで効率よく吸収させる（肺内沈着率を上げる）ために、</a:t>
            </a:r>
            <a:endParaRPr lang="en-US" altLang="ja-JP" b="1" dirty="0">
              <a:solidFill>
                <a:srgbClr val="FF0000"/>
              </a:solidFill>
              <a:latin typeface="HG丸ｺﾞｼｯｸM-PRO" panose="020F0600000000000000" pitchFamily="50" charset="-128"/>
              <a:ea typeface="HG丸ｺﾞｼｯｸM-PRO" panose="020F0600000000000000" pitchFamily="50" charset="-128"/>
            </a:endParaRPr>
          </a:p>
          <a:p>
            <a:r>
              <a:rPr lang="ja-JP" altLang="en-US" b="1" dirty="0">
                <a:solidFill>
                  <a:srgbClr val="FF0000"/>
                </a:solidFill>
                <a:latin typeface="HG丸ｺﾞｼｯｸM-PRO" panose="020F0600000000000000" pitchFamily="50" charset="-128"/>
                <a:ea typeface="HG丸ｺﾞｼｯｸM-PRO" panose="020F0600000000000000" pitchFamily="50" charset="-128"/>
              </a:rPr>
              <a:t>　息止めが必要です。</a:t>
            </a:r>
            <a:endParaRPr lang="en-US" altLang="ja-JP" b="1" dirty="0">
              <a:solidFill>
                <a:srgbClr val="FF0000"/>
              </a:solidFill>
              <a:latin typeface="HG丸ｺﾞｼｯｸM-PRO" panose="020F0600000000000000" pitchFamily="50" charset="-128"/>
              <a:ea typeface="HG丸ｺﾞｼｯｸM-PRO" panose="020F0600000000000000" pitchFamily="50" charset="-128"/>
            </a:endParaRPr>
          </a:p>
          <a:p>
            <a:endParaRPr lang="ja-JP" altLang="en-US" sz="1050" b="1" dirty="0">
              <a:solidFill>
                <a:srgbClr val="FF0000"/>
              </a:solidFill>
              <a:latin typeface="HG丸ｺﾞｼｯｸM-PRO" panose="020F0600000000000000" pitchFamily="50" charset="-128"/>
              <a:ea typeface="HG丸ｺﾞｼｯｸM-PRO" panose="020F0600000000000000" pitchFamily="50" charset="-128"/>
            </a:endParaRPr>
          </a:p>
          <a:p>
            <a:r>
              <a:rPr lang="ja-JP" altLang="en-US" b="1" dirty="0">
                <a:solidFill>
                  <a:srgbClr val="FF0000"/>
                </a:solidFill>
                <a:latin typeface="HG丸ｺﾞｼｯｸM-PRO" panose="020F0600000000000000" pitchFamily="50" charset="-128"/>
                <a:ea typeface="HG丸ｺﾞｼｯｸM-PRO" panose="020F0600000000000000" pitchFamily="50" charset="-128"/>
              </a:rPr>
              <a:t>・息止めが難しい患者でも、意識して一瞬でも息をこらえることが重要です</a:t>
            </a:r>
          </a:p>
        </p:txBody>
      </p:sp>
      <p:graphicFrame>
        <p:nvGraphicFramePr>
          <p:cNvPr id="11" name="図表 10"/>
          <p:cNvGraphicFramePr/>
          <p:nvPr>
            <p:extLst>
              <p:ext uri="{D42A27DB-BD31-4B8C-83A1-F6EECF244321}">
                <p14:modId xmlns:p14="http://schemas.microsoft.com/office/powerpoint/2010/main" val="2636232037"/>
              </p:ext>
            </p:extLst>
          </p:nvPr>
        </p:nvGraphicFramePr>
        <p:xfrm>
          <a:off x="219492" y="880700"/>
          <a:ext cx="8744398" cy="16511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5" name="図表 14"/>
          <p:cNvGraphicFramePr/>
          <p:nvPr>
            <p:extLst>
              <p:ext uri="{D42A27DB-BD31-4B8C-83A1-F6EECF244321}">
                <p14:modId xmlns:p14="http://schemas.microsoft.com/office/powerpoint/2010/main" val="4073599876"/>
              </p:ext>
            </p:extLst>
          </p:nvPr>
        </p:nvGraphicFramePr>
        <p:xfrm>
          <a:off x="219491" y="4241111"/>
          <a:ext cx="8744399" cy="1999669"/>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7" name="下矢印 16"/>
          <p:cNvSpPr/>
          <p:nvPr/>
        </p:nvSpPr>
        <p:spPr>
          <a:xfrm rot="752369">
            <a:off x="642745" y="5418468"/>
            <a:ext cx="261481" cy="477945"/>
          </a:xfrm>
          <a:prstGeom prst="downArrow">
            <a:avLst/>
          </a:prstGeom>
          <a:solidFill>
            <a:srgbClr val="5B9BD5">
              <a:alpha val="30196"/>
            </a:srgbClr>
          </a:solidFill>
          <a:ln>
            <a:solidFill>
              <a:srgbClr val="41719C">
                <a:alpha val="9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HG丸ｺﾞｼｯｸM-PRO" panose="020F0600000000000000" pitchFamily="50" charset="-128"/>
              <a:ea typeface="HG丸ｺﾞｼｯｸM-PRO" panose="020F0600000000000000" pitchFamily="50" charset="-128"/>
            </a:endParaRPr>
          </a:p>
        </p:txBody>
      </p:sp>
      <p:pic>
        <p:nvPicPr>
          <p:cNvPr id="4" name="handy09">
            <a:hlinkClick r:id="" action="ppaction://media"/>
            <a:extLst>
              <a:ext uri="{FF2B5EF4-FFF2-40B4-BE49-F238E27FC236}">
                <a16:creationId xmlns:a16="http://schemas.microsoft.com/office/drawing/2014/main" id="{5793D063-1697-43AC-BE1F-C4A8B19E522D}"/>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6291" y="6330525"/>
            <a:ext cx="406400" cy="406400"/>
          </a:xfrm>
          <a:prstGeom prst="rect">
            <a:avLst/>
          </a:prstGeom>
        </p:spPr>
      </p:pic>
    </p:spTree>
    <p:extLst>
      <p:ext uri="{BB962C8B-B14F-4D97-AF65-F5344CB8AC3E}">
        <p14:creationId xmlns:p14="http://schemas.microsoft.com/office/powerpoint/2010/main" val="240420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６、後片付け</a:t>
            </a:r>
          </a:p>
        </p:txBody>
      </p:sp>
      <p:sp>
        <p:nvSpPr>
          <p:cNvPr id="7" name="タイトル 1"/>
          <p:cNvSpPr>
            <a:spLocks noGrp="1"/>
          </p:cNvSpPr>
          <p:nvPr>
            <p:ph type="title"/>
          </p:nvPr>
        </p:nvSpPr>
        <p:spPr>
          <a:xfrm>
            <a:off x="500689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ハンディヘラーについて</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16" name="メモ 15"/>
          <p:cNvSpPr/>
          <p:nvPr/>
        </p:nvSpPr>
        <p:spPr>
          <a:xfrm>
            <a:off x="502919" y="3670778"/>
            <a:ext cx="9078401" cy="1202779"/>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kumimoji="1" lang="ja-JP" altLang="en-US" sz="2000" b="1" dirty="0">
                <a:solidFill>
                  <a:srgbClr val="FF0000"/>
                </a:solidFill>
                <a:effectLst/>
                <a:latin typeface="HG丸ｺﾞｼｯｸM-PRO" panose="020F0600000000000000" pitchFamily="50" charset="-128"/>
                <a:ea typeface="HG丸ｺﾞｼｯｸM-PRO" panose="020F0600000000000000" pitchFamily="50" charset="-128"/>
              </a:rPr>
              <a:t>・吸入後のカプセルを廃棄する際はカプセルに触れないように</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a:t>
            </a:r>
            <a:endParaRPr lang="en-US" altLang="ja-JP" sz="2000" b="1" dirty="0">
              <a:solidFill>
                <a:srgbClr val="FF0000"/>
              </a:solidFill>
              <a:latin typeface="HG丸ｺﾞｼｯｸM-PRO" panose="020F0600000000000000" pitchFamily="50" charset="-128"/>
              <a:ea typeface="HG丸ｺﾞｼｯｸM-PRO" panose="020F0600000000000000" pitchFamily="50" charset="-128"/>
            </a:endParaRPr>
          </a:p>
          <a:p>
            <a:endParaRPr kumimoji="1" lang="en-US" altLang="ja-JP" sz="1800" b="1" dirty="0">
              <a:solidFill>
                <a:srgbClr val="FF0000"/>
              </a:solidFill>
              <a:effectLst/>
              <a:latin typeface="HG丸ｺﾞｼｯｸM-PRO" panose="020F0600000000000000" pitchFamily="50" charset="-128"/>
              <a:ea typeface="HG丸ｺﾞｼｯｸM-PRO" panose="020F0600000000000000" pitchFamily="50" charset="-128"/>
            </a:endParaRPr>
          </a:p>
          <a:p>
            <a:r>
              <a:rPr kumimoji="1" lang="ja-JP" altLang="en-US" sz="1800" b="1" dirty="0">
                <a:solidFill>
                  <a:srgbClr val="FF0000"/>
                </a:solidFill>
                <a:effectLst/>
                <a:latin typeface="HG丸ｺﾞｼｯｸM-PRO" panose="020F0600000000000000" pitchFamily="50" charset="-128"/>
                <a:ea typeface="HG丸ｺﾞｼｯｸM-PRO" panose="020F0600000000000000" pitchFamily="50" charset="-128"/>
              </a:rPr>
              <a:t>・</a:t>
            </a:r>
            <a:r>
              <a:rPr kumimoji="1" lang="ja-JP" altLang="en-US" sz="2000" b="1" dirty="0">
                <a:solidFill>
                  <a:srgbClr val="FF0000"/>
                </a:solidFill>
                <a:effectLst/>
                <a:latin typeface="HG丸ｺﾞｼｯｸM-PRO" panose="020F0600000000000000" pitchFamily="50" charset="-128"/>
                <a:ea typeface="HG丸ｺﾞｼｯｸM-PRO" panose="020F0600000000000000" pitchFamily="50" charset="-128"/>
              </a:rPr>
              <a:t>キャップをする前に、吸入口をティッシュなどで拭くことで</a:t>
            </a:r>
            <a:endParaRPr kumimoji="1" lang="en-US" altLang="ja-JP" sz="2000" b="1" dirty="0">
              <a:solidFill>
                <a:srgbClr val="FF0000"/>
              </a:solidFill>
              <a:effectLst/>
              <a:latin typeface="HG丸ｺﾞｼｯｸM-PRO" panose="020F0600000000000000" pitchFamily="50" charset="-128"/>
              <a:ea typeface="HG丸ｺﾞｼｯｸM-PRO" panose="020F0600000000000000" pitchFamily="50" charset="-128"/>
            </a:endParaRPr>
          </a:p>
          <a:p>
            <a:r>
              <a:rPr lang="ja-JP" altLang="en-US" sz="2000"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2000" b="1" dirty="0">
                <a:solidFill>
                  <a:srgbClr val="FF0000"/>
                </a:solidFill>
                <a:effectLst/>
                <a:latin typeface="HG丸ｺﾞｼｯｸM-PRO" panose="020F0600000000000000" pitchFamily="50" charset="-128"/>
                <a:ea typeface="HG丸ｺﾞｼｯｸM-PRO" panose="020F0600000000000000" pitchFamily="50" charset="-128"/>
              </a:rPr>
              <a:t>清潔に保てます。（</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月に１回は全体を洗浄してください。）</a:t>
            </a:r>
            <a:endParaRPr kumimoji="1" lang="ja-JP" altLang="en-US" sz="2000" b="1" dirty="0">
              <a:solidFill>
                <a:srgbClr val="FF0000"/>
              </a:solidFill>
              <a:latin typeface="HG丸ｺﾞｼｯｸM-PRO" panose="020F0600000000000000" pitchFamily="50" charset="-128"/>
              <a:ea typeface="HG丸ｺﾞｼｯｸM-PRO" panose="020F0600000000000000" pitchFamily="50" charset="-128"/>
            </a:endParaRPr>
          </a:p>
        </p:txBody>
      </p:sp>
      <p:graphicFrame>
        <p:nvGraphicFramePr>
          <p:cNvPr id="6" name="図表 5"/>
          <p:cNvGraphicFramePr/>
          <p:nvPr>
            <p:extLst>
              <p:ext uri="{D42A27DB-BD31-4B8C-83A1-F6EECF244321}">
                <p14:modId xmlns:p14="http://schemas.microsoft.com/office/powerpoint/2010/main" val="3206892534"/>
              </p:ext>
            </p:extLst>
          </p:nvPr>
        </p:nvGraphicFramePr>
        <p:xfrm>
          <a:off x="502920" y="749920"/>
          <a:ext cx="8378190" cy="27819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図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468" y="861707"/>
            <a:ext cx="1968615" cy="2558375"/>
          </a:xfrm>
          <a:prstGeom prst="rect">
            <a:avLst/>
          </a:prstGeom>
        </p:spPr>
      </p:pic>
      <p:pic>
        <p:nvPicPr>
          <p:cNvPr id="4" name="handy10">
            <a:hlinkClick r:id="" action="ppaction://media"/>
            <a:extLst>
              <a:ext uri="{FF2B5EF4-FFF2-40B4-BE49-F238E27FC236}">
                <a16:creationId xmlns:a16="http://schemas.microsoft.com/office/drawing/2014/main" id="{962819D2-C638-4357-B122-7ACC70FDFDA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519" y="6184153"/>
            <a:ext cx="406400" cy="406400"/>
          </a:xfrm>
          <a:prstGeom prst="rect">
            <a:avLst/>
          </a:prstGeom>
        </p:spPr>
      </p:pic>
    </p:spTree>
    <p:extLst>
      <p:ext uri="{BB962C8B-B14F-4D97-AF65-F5344CB8AC3E}">
        <p14:creationId xmlns:p14="http://schemas.microsoft.com/office/powerpoint/2010/main" val="364629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７、うがい（共通）</a:t>
            </a:r>
          </a:p>
        </p:txBody>
      </p:sp>
      <p:sp>
        <p:nvSpPr>
          <p:cNvPr id="7" name="タイトル 1"/>
          <p:cNvSpPr>
            <a:spLocks noGrp="1"/>
          </p:cNvSpPr>
          <p:nvPr>
            <p:ph type="title"/>
          </p:nvPr>
        </p:nvSpPr>
        <p:spPr>
          <a:xfrm>
            <a:off x="500689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ハンディヘラーについて</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2" name="正方形/長方形 1"/>
          <p:cNvSpPr/>
          <p:nvPr/>
        </p:nvSpPr>
        <p:spPr>
          <a:xfrm>
            <a:off x="571905" y="4348828"/>
            <a:ext cx="8240752" cy="1384995"/>
          </a:xfrm>
          <a:prstGeom prst="rect">
            <a:avLst/>
          </a:prstGeom>
        </p:spPr>
        <p:txBody>
          <a:bodyPr wrap="square">
            <a:spAutoFit/>
          </a:bodyPr>
          <a:lstStyle/>
          <a:p>
            <a:pPr lvl="0">
              <a:defRPr/>
            </a:pPr>
            <a:r>
              <a:rPr lang="ja-JP" altLang="en-US" sz="2800" b="1" dirty="0">
                <a:solidFill>
                  <a:srgbClr val="FF0000"/>
                </a:solidFill>
                <a:latin typeface="HG丸ｺﾞｼｯｸM-PRO" panose="020F0600000000000000" pitchFamily="50" charset="-128"/>
                <a:ea typeface="HG丸ｺﾞｼｯｸM-PRO" panose="020F0600000000000000" pitchFamily="50" charset="-128"/>
              </a:rPr>
              <a:t>・</a:t>
            </a:r>
            <a:r>
              <a:rPr lang="ja-JP" altLang="ja-JP" sz="2800" b="1" dirty="0">
                <a:solidFill>
                  <a:srgbClr val="FF0000"/>
                </a:solidFill>
                <a:latin typeface="HG丸ｺﾞｼｯｸM-PRO" panose="020F0600000000000000" pitchFamily="50" charset="-128"/>
                <a:ea typeface="HG丸ｺﾞｼｯｸM-PRO" panose="020F0600000000000000" pitchFamily="50" charset="-128"/>
              </a:rPr>
              <a:t>必要な分の薬は吸入した時点で浸透しているのですぐにうがいをして問題ありません。</a:t>
            </a:r>
          </a:p>
          <a:p>
            <a:endParaRPr lang="en-US" altLang="ja-JP" sz="2800" b="1" dirty="0">
              <a:solidFill>
                <a:srgbClr val="FF0000"/>
              </a:solidFill>
              <a:latin typeface="HG丸ｺﾞｼｯｸM-PRO" panose="020F0600000000000000" pitchFamily="50" charset="-128"/>
              <a:ea typeface="HG丸ｺﾞｼｯｸM-PRO" panose="020F0600000000000000" pitchFamily="50" charset="-128"/>
            </a:endParaRPr>
          </a:p>
        </p:txBody>
      </p:sp>
      <p:graphicFrame>
        <p:nvGraphicFramePr>
          <p:cNvPr id="9" name="図表 8"/>
          <p:cNvGraphicFramePr/>
          <p:nvPr>
            <p:extLst>
              <p:ext uri="{D42A27DB-BD31-4B8C-83A1-F6EECF244321}">
                <p14:modId xmlns:p14="http://schemas.microsoft.com/office/powerpoint/2010/main" val="3046025324"/>
              </p:ext>
            </p:extLst>
          </p:nvPr>
        </p:nvGraphicFramePr>
        <p:xfrm>
          <a:off x="0" y="1136729"/>
          <a:ext cx="8941061" cy="2225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handy11">
            <a:hlinkClick r:id="" action="ppaction://media"/>
            <a:extLst>
              <a:ext uri="{FF2B5EF4-FFF2-40B4-BE49-F238E27FC236}">
                <a16:creationId xmlns:a16="http://schemas.microsoft.com/office/drawing/2014/main" id="{020CBB67-BD2E-4EE0-98A8-8676554360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965" y="6157259"/>
            <a:ext cx="406400" cy="406400"/>
          </a:xfrm>
          <a:prstGeom prst="rect">
            <a:avLst/>
          </a:prstGeom>
        </p:spPr>
      </p:pic>
    </p:spTree>
    <p:extLst>
      <p:ext uri="{BB962C8B-B14F-4D97-AF65-F5344CB8AC3E}">
        <p14:creationId xmlns:p14="http://schemas.microsoft.com/office/powerpoint/2010/main" val="98021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806027" y="683118"/>
            <a:ext cx="7872760" cy="4500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テーマ２：ロタディスク</a:t>
            </a:r>
            <a:endParaRPr lang="en-US" altLang="ja-JP" sz="60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GP創英角ｺﾞｼｯｸUB" panose="020B0900000000000000" pitchFamily="50" charset="-128"/>
              <a:ea typeface="HGP創英角ｺﾞｼｯｸUB" panose="020B0900000000000000" pitchFamily="50" charset="-128"/>
            </a:endParaRPr>
          </a:p>
          <a:p>
            <a:endParaRPr lang="en-US" altLang="ja-JP" sz="28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r>
              <a:rPr lang="ja-JP"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薬品名：</a:t>
            </a:r>
            <a:r>
              <a:rPr lang="en-US" altLang="ja-JP"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	</a:t>
            </a:r>
            <a:r>
              <a:rPr lang="ja-JP"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セレベント、フルタイド、</a:t>
            </a:r>
            <a:r>
              <a:rPr lang="ja-JP" altLang="en-US" sz="36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リレンザ</a:t>
            </a:r>
          </a:p>
        </p:txBody>
      </p:sp>
    </p:spTree>
    <p:extLst>
      <p:ext uri="{BB962C8B-B14F-4D97-AF65-F5344CB8AC3E}">
        <p14:creationId xmlns:p14="http://schemas.microsoft.com/office/powerpoint/2010/main" val="332603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0689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ロタディスクについて</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0</a:t>
            </a:r>
            <a:r>
              <a:rPr lang="ja-JP" altLang="en-US" sz="2800" u="sng" dirty="0" err="1">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a:t>
            </a:r>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デバイスの特徴</a:t>
            </a:r>
          </a:p>
        </p:txBody>
      </p:sp>
      <p:pic>
        <p:nvPicPr>
          <p:cNvPr id="9" name="図 8">
            <a:extLst>
              <a:ext uri="{FF2B5EF4-FFF2-40B4-BE49-F238E27FC236}">
                <a16:creationId xmlns:a16="http://schemas.microsoft.com/office/drawing/2014/main" id="{00000000-0008-0000-1E00-000015000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7393" y="1401970"/>
            <a:ext cx="5129213" cy="3619500"/>
          </a:xfrm>
          <a:prstGeom prst="rect">
            <a:avLst/>
          </a:prstGeom>
        </p:spPr>
      </p:pic>
      <p:cxnSp>
        <p:nvCxnSpPr>
          <p:cNvPr id="10" name="カギ線コネクタ 8">
            <a:extLst>
              <a:ext uri="{FF2B5EF4-FFF2-40B4-BE49-F238E27FC236}">
                <a16:creationId xmlns:a16="http://schemas.microsoft.com/office/drawing/2014/main" id="{00000000-0008-0000-1E00-000009000000}"/>
              </a:ext>
            </a:extLst>
          </p:cNvPr>
          <p:cNvCxnSpPr/>
          <p:nvPr/>
        </p:nvCxnSpPr>
        <p:spPr>
          <a:xfrm rot="10800000" flipV="1">
            <a:off x="3336130" y="1615075"/>
            <a:ext cx="290513" cy="385762"/>
          </a:xfrm>
          <a:prstGeom prst="bentConnector2">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a:extLst>
              <a:ext uri="{FF2B5EF4-FFF2-40B4-BE49-F238E27FC236}">
                <a16:creationId xmlns:a16="http://schemas.microsoft.com/office/drawing/2014/main" id="{00000000-0008-0000-1E00-000013000000}"/>
              </a:ext>
            </a:extLst>
          </p:cNvPr>
          <p:cNvCxnSpPr/>
          <p:nvPr/>
        </p:nvCxnSpPr>
        <p:spPr>
          <a:xfrm flipH="1">
            <a:off x="3648868" y="1807162"/>
            <a:ext cx="777875" cy="693738"/>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2" name="テキスト ボックス 19">
            <a:extLst>
              <a:ext uri="{FF2B5EF4-FFF2-40B4-BE49-F238E27FC236}">
                <a16:creationId xmlns:a16="http://schemas.microsoft.com/office/drawing/2014/main" id="{00000000-0008-0000-1E00-000014000000}"/>
              </a:ext>
            </a:extLst>
          </p:cNvPr>
          <p:cNvSpPr txBox="1"/>
          <p:nvPr/>
        </p:nvSpPr>
        <p:spPr>
          <a:xfrm>
            <a:off x="4533105" y="1575387"/>
            <a:ext cx="390525" cy="280988"/>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a:t>針</a:t>
            </a:r>
          </a:p>
        </p:txBody>
      </p:sp>
      <p:cxnSp>
        <p:nvCxnSpPr>
          <p:cNvPr id="13" name="直線矢印コネクタ 12">
            <a:extLst>
              <a:ext uri="{FF2B5EF4-FFF2-40B4-BE49-F238E27FC236}">
                <a16:creationId xmlns:a16="http://schemas.microsoft.com/office/drawing/2014/main" id="{00000000-0008-0000-1E00-000017000000}"/>
              </a:ext>
            </a:extLst>
          </p:cNvPr>
          <p:cNvCxnSpPr/>
          <p:nvPr/>
        </p:nvCxnSpPr>
        <p:spPr>
          <a:xfrm flipH="1">
            <a:off x="6557168" y="1671845"/>
            <a:ext cx="204788" cy="222250"/>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4" name="テキスト ボックス 2">
            <a:extLst>
              <a:ext uri="{FF2B5EF4-FFF2-40B4-BE49-F238E27FC236}">
                <a16:creationId xmlns:a16="http://schemas.microsoft.com/office/drawing/2014/main" id="{00000000-0008-0000-1E00-000003000000}"/>
              </a:ext>
            </a:extLst>
          </p:cNvPr>
          <p:cNvSpPr txBox="1"/>
          <p:nvPr/>
        </p:nvSpPr>
        <p:spPr>
          <a:xfrm>
            <a:off x="6709568" y="1462295"/>
            <a:ext cx="804863" cy="260350"/>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800" b="1"/>
              <a:t>カバ</a:t>
            </a:r>
            <a:r>
              <a:rPr kumimoji="1" lang="ja-JP" altLang="en-US" sz="1600" b="1"/>
              <a:t>ー</a:t>
            </a:r>
          </a:p>
        </p:txBody>
      </p:sp>
      <p:cxnSp>
        <p:nvCxnSpPr>
          <p:cNvPr id="15" name="カギ線コネクタ 29">
            <a:extLst>
              <a:ext uri="{FF2B5EF4-FFF2-40B4-BE49-F238E27FC236}">
                <a16:creationId xmlns:a16="http://schemas.microsoft.com/office/drawing/2014/main" id="{00000000-0008-0000-1E00-00001E000000}"/>
              </a:ext>
            </a:extLst>
          </p:cNvPr>
          <p:cNvCxnSpPr/>
          <p:nvPr/>
        </p:nvCxnSpPr>
        <p:spPr>
          <a:xfrm>
            <a:off x="2312193" y="3760995"/>
            <a:ext cx="473075" cy="395288"/>
          </a:xfrm>
          <a:prstGeom prst="bentConnector3">
            <a:avLst>
              <a:gd name="adj1" fmla="val 1613"/>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6" name="テキスト ボックス 24">
            <a:extLst>
              <a:ext uri="{FF2B5EF4-FFF2-40B4-BE49-F238E27FC236}">
                <a16:creationId xmlns:a16="http://schemas.microsoft.com/office/drawing/2014/main" id="{00000000-0008-0000-1E00-000019000000}"/>
              </a:ext>
            </a:extLst>
          </p:cNvPr>
          <p:cNvSpPr txBox="1"/>
          <p:nvPr/>
        </p:nvSpPr>
        <p:spPr>
          <a:xfrm>
            <a:off x="2015331" y="3505408"/>
            <a:ext cx="868362" cy="288925"/>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dirty="0"/>
              <a:t>ディスク</a:t>
            </a:r>
          </a:p>
        </p:txBody>
      </p:sp>
      <p:sp>
        <p:nvSpPr>
          <p:cNvPr id="17" name="右中かっこ 39">
            <a:extLst>
              <a:ext uri="{FF2B5EF4-FFF2-40B4-BE49-F238E27FC236}">
                <a16:creationId xmlns:a16="http://schemas.microsoft.com/office/drawing/2014/main" id="{00000000-0008-0000-1E00-000028000000}"/>
              </a:ext>
            </a:extLst>
          </p:cNvPr>
          <p:cNvSpPr/>
          <p:nvPr/>
        </p:nvSpPr>
        <p:spPr>
          <a:xfrm>
            <a:off x="6617493" y="3154570"/>
            <a:ext cx="350838" cy="1508125"/>
          </a:xfrm>
          <a:custGeom>
            <a:avLst/>
            <a:gdLst>
              <a:gd name="connsiteX0" fmla="*/ 0 w 350520"/>
              <a:gd name="connsiteY0" fmla="*/ 0 h 1508760"/>
              <a:gd name="connsiteX1" fmla="*/ 175260 w 350520"/>
              <a:gd name="connsiteY1" fmla="*/ 29209 h 1508760"/>
              <a:gd name="connsiteX2" fmla="*/ 175260 w 350520"/>
              <a:gd name="connsiteY2" fmla="*/ 725171 h 1508760"/>
              <a:gd name="connsiteX3" fmla="*/ 350520 w 350520"/>
              <a:gd name="connsiteY3" fmla="*/ 754380 h 1508760"/>
              <a:gd name="connsiteX4" fmla="*/ 175260 w 350520"/>
              <a:gd name="connsiteY4" fmla="*/ 783589 h 1508760"/>
              <a:gd name="connsiteX5" fmla="*/ 175260 w 350520"/>
              <a:gd name="connsiteY5" fmla="*/ 1479551 h 1508760"/>
              <a:gd name="connsiteX6" fmla="*/ 0 w 350520"/>
              <a:gd name="connsiteY6" fmla="*/ 1508760 h 1508760"/>
              <a:gd name="connsiteX7" fmla="*/ 0 w 350520"/>
              <a:gd name="connsiteY7" fmla="*/ 0 h 1508760"/>
              <a:gd name="connsiteX0" fmla="*/ 0 w 350520"/>
              <a:gd name="connsiteY0" fmla="*/ 0 h 1508760"/>
              <a:gd name="connsiteX1" fmla="*/ 175260 w 350520"/>
              <a:gd name="connsiteY1" fmla="*/ 29209 h 1508760"/>
              <a:gd name="connsiteX2" fmla="*/ 175260 w 350520"/>
              <a:gd name="connsiteY2" fmla="*/ 725171 h 1508760"/>
              <a:gd name="connsiteX3" fmla="*/ 350520 w 350520"/>
              <a:gd name="connsiteY3" fmla="*/ 754380 h 1508760"/>
              <a:gd name="connsiteX4" fmla="*/ 175260 w 350520"/>
              <a:gd name="connsiteY4" fmla="*/ 783589 h 1508760"/>
              <a:gd name="connsiteX5" fmla="*/ 175260 w 350520"/>
              <a:gd name="connsiteY5" fmla="*/ 1479551 h 1508760"/>
              <a:gd name="connsiteX6" fmla="*/ 0 w 350520"/>
              <a:gd name="connsiteY6" fmla="*/ 1508760 h 1508760"/>
              <a:gd name="connsiteX0" fmla="*/ 0 w 350520"/>
              <a:gd name="connsiteY0" fmla="*/ 0 h 1508760"/>
              <a:gd name="connsiteX1" fmla="*/ 175260 w 350520"/>
              <a:gd name="connsiteY1" fmla="*/ 29209 h 1508760"/>
              <a:gd name="connsiteX2" fmla="*/ 175260 w 350520"/>
              <a:gd name="connsiteY2" fmla="*/ 725171 h 1508760"/>
              <a:gd name="connsiteX3" fmla="*/ 350520 w 350520"/>
              <a:gd name="connsiteY3" fmla="*/ 754380 h 1508760"/>
              <a:gd name="connsiteX4" fmla="*/ 175260 w 350520"/>
              <a:gd name="connsiteY4" fmla="*/ 783589 h 1508760"/>
              <a:gd name="connsiteX5" fmla="*/ 175260 w 350520"/>
              <a:gd name="connsiteY5" fmla="*/ 1479551 h 1508760"/>
              <a:gd name="connsiteX6" fmla="*/ 0 w 350520"/>
              <a:gd name="connsiteY6" fmla="*/ 1508760 h 1508760"/>
              <a:gd name="connsiteX7" fmla="*/ 0 w 350520"/>
              <a:gd name="connsiteY7" fmla="*/ 0 h 1508760"/>
              <a:gd name="connsiteX0" fmla="*/ 0 w 350520"/>
              <a:gd name="connsiteY0" fmla="*/ 0 h 1508760"/>
              <a:gd name="connsiteX1" fmla="*/ 175260 w 350520"/>
              <a:gd name="connsiteY1" fmla="*/ 29209 h 1508760"/>
              <a:gd name="connsiteX2" fmla="*/ 175260 w 350520"/>
              <a:gd name="connsiteY2" fmla="*/ 725171 h 1508760"/>
              <a:gd name="connsiteX3" fmla="*/ 274320 w 350520"/>
              <a:gd name="connsiteY3" fmla="*/ 754380 h 1508760"/>
              <a:gd name="connsiteX4" fmla="*/ 175260 w 350520"/>
              <a:gd name="connsiteY4" fmla="*/ 783589 h 1508760"/>
              <a:gd name="connsiteX5" fmla="*/ 175260 w 350520"/>
              <a:gd name="connsiteY5" fmla="*/ 1479551 h 1508760"/>
              <a:gd name="connsiteX6" fmla="*/ 0 w 350520"/>
              <a:gd name="connsiteY6" fmla="*/ 1508760 h 150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520" h="1508760" stroke="0" extrusionOk="0">
                <a:moveTo>
                  <a:pt x="0" y="0"/>
                </a:moveTo>
                <a:cubicBezTo>
                  <a:pt x="96793" y="0"/>
                  <a:pt x="175260" y="13077"/>
                  <a:pt x="175260" y="29209"/>
                </a:cubicBezTo>
                <a:lnTo>
                  <a:pt x="175260" y="725171"/>
                </a:lnTo>
                <a:cubicBezTo>
                  <a:pt x="175260" y="741303"/>
                  <a:pt x="253727" y="754380"/>
                  <a:pt x="350520" y="754380"/>
                </a:cubicBezTo>
                <a:cubicBezTo>
                  <a:pt x="253727" y="754380"/>
                  <a:pt x="175260" y="767457"/>
                  <a:pt x="175260" y="783589"/>
                </a:cubicBezTo>
                <a:lnTo>
                  <a:pt x="175260" y="1479551"/>
                </a:lnTo>
                <a:cubicBezTo>
                  <a:pt x="175260" y="1495683"/>
                  <a:pt x="96793" y="1508760"/>
                  <a:pt x="0" y="1508760"/>
                </a:cubicBezTo>
                <a:lnTo>
                  <a:pt x="0" y="0"/>
                </a:lnTo>
                <a:close/>
              </a:path>
              <a:path w="350520" h="1508760" fill="none">
                <a:moveTo>
                  <a:pt x="0" y="0"/>
                </a:moveTo>
                <a:cubicBezTo>
                  <a:pt x="96793" y="0"/>
                  <a:pt x="175260" y="13077"/>
                  <a:pt x="175260" y="29209"/>
                </a:cubicBezTo>
                <a:lnTo>
                  <a:pt x="175260" y="725171"/>
                </a:lnTo>
                <a:cubicBezTo>
                  <a:pt x="175260" y="741303"/>
                  <a:pt x="177527" y="754380"/>
                  <a:pt x="274320" y="754380"/>
                </a:cubicBezTo>
                <a:cubicBezTo>
                  <a:pt x="177527" y="754380"/>
                  <a:pt x="175260" y="767457"/>
                  <a:pt x="175260" y="783589"/>
                </a:cubicBezTo>
                <a:lnTo>
                  <a:pt x="175260" y="1479551"/>
                </a:lnTo>
                <a:cubicBezTo>
                  <a:pt x="175260" y="1495683"/>
                  <a:pt x="96793" y="1508760"/>
                  <a:pt x="0" y="150876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18" name="テキスト ボックス 40">
            <a:extLst>
              <a:ext uri="{FF2B5EF4-FFF2-40B4-BE49-F238E27FC236}">
                <a16:creationId xmlns:a16="http://schemas.microsoft.com/office/drawing/2014/main" id="{00000000-0008-0000-1E00-000029000000}"/>
              </a:ext>
            </a:extLst>
          </p:cNvPr>
          <p:cNvSpPr txBox="1"/>
          <p:nvPr/>
        </p:nvSpPr>
        <p:spPr>
          <a:xfrm>
            <a:off x="7006431" y="3767345"/>
            <a:ext cx="692150" cy="290513"/>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a:t>トレー</a:t>
            </a:r>
          </a:p>
        </p:txBody>
      </p:sp>
      <p:sp>
        <p:nvSpPr>
          <p:cNvPr id="19" name="テキスト ボックス 41">
            <a:extLst>
              <a:ext uri="{FF2B5EF4-FFF2-40B4-BE49-F238E27FC236}">
                <a16:creationId xmlns:a16="http://schemas.microsoft.com/office/drawing/2014/main" id="{00000000-0008-0000-1E00-00002A000000}"/>
              </a:ext>
            </a:extLst>
          </p:cNvPr>
          <p:cNvSpPr txBox="1"/>
          <p:nvPr/>
        </p:nvSpPr>
        <p:spPr>
          <a:xfrm>
            <a:off x="4725225" y="4646820"/>
            <a:ext cx="801688" cy="282575"/>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a:t>空気孔</a:t>
            </a:r>
          </a:p>
        </p:txBody>
      </p:sp>
      <p:sp>
        <p:nvSpPr>
          <p:cNvPr id="22" name="テキスト ボックス 42">
            <a:extLst>
              <a:ext uri="{FF2B5EF4-FFF2-40B4-BE49-F238E27FC236}">
                <a16:creationId xmlns:a16="http://schemas.microsoft.com/office/drawing/2014/main" id="{00000000-0008-0000-1E00-00002B000000}"/>
              </a:ext>
            </a:extLst>
          </p:cNvPr>
          <p:cNvSpPr txBox="1"/>
          <p:nvPr/>
        </p:nvSpPr>
        <p:spPr>
          <a:xfrm>
            <a:off x="3681559" y="4546394"/>
            <a:ext cx="866775" cy="296862"/>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a:t>グリップ</a:t>
            </a:r>
          </a:p>
        </p:txBody>
      </p:sp>
      <p:cxnSp>
        <p:nvCxnSpPr>
          <p:cNvPr id="23" name="直線矢印コネクタ 22">
            <a:extLst>
              <a:ext uri="{FF2B5EF4-FFF2-40B4-BE49-F238E27FC236}">
                <a16:creationId xmlns:a16="http://schemas.microsoft.com/office/drawing/2014/main" id="{00000000-0008-0000-1E00-00002C000000}"/>
              </a:ext>
            </a:extLst>
          </p:cNvPr>
          <p:cNvCxnSpPr/>
          <p:nvPr/>
        </p:nvCxnSpPr>
        <p:spPr>
          <a:xfrm flipV="1">
            <a:off x="4191147" y="3909806"/>
            <a:ext cx="123825" cy="625475"/>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00000000-0008-0000-1E00-000030000000}"/>
              </a:ext>
            </a:extLst>
          </p:cNvPr>
          <p:cNvCxnSpPr/>
          <p:nvPr/>
        </p:nvCxnSpPr>
        <p:spPr>
          <a:xfrm flipV="1">
            <a:off x="5120513" y="4243595"/>
            <a:ext cx="100012" cy="388937"/>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5" name="テキスト ボックス 1">
            <a:extLst>
              <a:ext uri="{FF2B5EF4-FFF2-40B4-BE49-F238E27FC236}">
                <a16:creationId xmlns:a16="http://schemas.microsoft.com/office/drawing/2014/main" id="{00000000-0008-0000-1E00-000002000000}"/>
              </a:ext>
            </a:extLst>
          </p:cNvPr>
          <p:cNvSpPr txBox="1"/>
          <p:nvPr/>
        </p:nvSpPr>
        <p:spPr>
          <a:xfrm>
            <a:off x="5638006" y="5062470"/>
            <a:ext cx="2043112" cy="27463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1050" b="1" dirty="0">
                <a:solidFill>
                  <a:sysClr val="windowText" lastClr="000000"/>
                </a:solidFill>
              </a:rPr>
              <a:t>※</a:t>
            </a:r>
            <a:r>
              <a:rPr kumimoji="1" lang="ja-JP" altLang="en-US" sz="1050" b="1" dirty="0">
                <a:solidFill>
                  <a:sysClr val="windowText" lastClr="000000"/>
                </a:solidFill>
              </a:rPr>
              <a:t>写真はセレベントロタディスク</a:t>
            </a:r>
          </a:p>
        </p:txBody>
      </p:sp>
      <p:sp>
        <p:nvSpPr>
          <p:cNvPr id="26" name="テキスト ボックス 3">
            <a:extLst>
              <a:ext uri="{FF2B5EF4-FFF2-40B4-BE49-F238E27FC236}">
                <a16:creationId xmlns:a16="http://schemas.microsoft.com/office/drawing/2014/main" id="{00000000-0008-0000-1E00-000004000000}"/>
              </a:ext>
            </a:extLst>
          </p:cNvPr>
          <p:cNvSpPr txBox="1"/>
          <p:nvPr/>
        </p:nvSpPr>
        <p:spPr>
          <a:xfrm>
            <a:off x="3564730" y="1480137"/>
            <a:ext cx="509588" cy="296863"/>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a:t>フタ</a:t>
            </a:r>
          </a:p>
        </p:txBody>
      </p:sp>
      <p:sp>
        <p:nvSpPr>
          <p:cNvPr id="20" name="正方形/長方形 19">
            <a:extLst>
              <a:ext uri="{FF2B5EF4-FFF2-40B4-BE49-F238E27FC236}">
                <a16:creationId xmlns:a16="http://schemas.microsoft.com/office/drawing/2014/main" id="{CCD0B93F-F3EE-40F9-A8A3-36D3CA26E12E}"/>
              </a:ext>
            </a:extLst>
          </p:cNvPr>
          <p:cNvSpPr/>
          <p:nvPr/>
        </p:nvSpPr>
        <p:spPr>
          <a:xfrm>
            <a:off x="639238" y="5395705"/>
            <a:ext cx="8735319" cy="369332"/>
          </a:xfrm>
          <a:prstGeom prst="rect">
            <a:avLst/>
          </a:prstGeom>
        </p:spPr>
        <p:txBody>
          <a:bodyPr wrap="square">
            <a:spAutoFit/>
          </a:bodyPr>
          <a:lstStyle/>
          <a:p>
            <a:r>
              <a:rPr lang="ja-JP" altLang="en-US" dirty="0">
                <a:latin typeface="HG丸ｺﾞｼｯｸM-PRO" panose="020F0600000000000000" pitchFamily="50" charset="-128"/>
                <a:ea typeface="HG丸ｺﾞｼｯｸM-PRO" panose="020F0600000000000000" pitchFamily="50" charset="-128"/>
              </a:rPr>
              <a:t>カバーの色は、フルタイド</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赤色</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、セレベント</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緑色</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、リレンザ</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青色</a:t>
            </a:r>
            <a:r>
              <a:rPr lang="en-US" altLang="ja-JP" dirty="0">
                <a:latin typeface="HG丸ｺﾞｼｯｸM-PRO" panose="020F0600000000000000" pitchFamily="50" charset="-128"/>
                <a:ea typeface="HG丸ｺﾞｼｯｸM-PRO" panose="020F0600000000000000" pitchFamily="50" charset="-128"/>
              </a:rPr>
              <a:t>】</a:t>
            </a:r>
            <a:endParaRPr lang="ja-JP" altLang="en-US" dirty="0">
              <a:latin typeface="HG丸ｺﾞｼｯｸM-PRO" panose="020F0600000000000000" pitchFamily="50" charset="-128"/>
              <a:ea typeface="HG丸ｺﾞｼｯｸM-PRO" panose="020F0600000000000000" pitchFamily="50" charset="-128"/>
            </a:endParaRPr>
          </a:p>
        </p:txBody>
      </p:sp>
      <p:pic>
        <p:nvPicPr>
          <p:cNvPr id="4" name="rota01">
            <a:hlinkClick r:id="" action="ppaction://media"/>
            <a:extLst>
              <a:ext uri="{FF2B5EF4-FFF2-40B4-BE49-F238E27FC236}">
                <a16:creationId xmlns:a16="http://schemas.microsoft.com/office/drawing/2014/main" id="{05E8925B-F2E3-478A-AAD9-4DC6E757F0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06" y="6202082"/>
            <a:ext cx="406400" cy="406400"/>
          </a:xfrm>
          <a:prstGeom prst="rect">
            <a:avLst/>
          </a:prstGeom>
        </p:spPr>
      </p:pic>
    </p:spTree>
    <p:extLst>
      <p:ext uri="{BB962C8B-B14F-4D97-AF65-F5344CB8AC3E}">
        <p14:creationId xmlns:p14="http://schemas.microsoft.com/office/powerpoint/2010/main" val="159325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48"/>
          <p:cNvSpPr txBox="1">
            <a:spLocks noChangeArrowheads="1"/>
          </p:cNvSpPr>
          <p:nvPr/>
        </p:nvSpPr>
        <p:spPr bwMode="auto">
          <a:xfrm>
            <a:off x="941705" y="304657"/>
            <a:ext cx="8202295" cy="1147558"/>
          </a:xfrm>
          <a:prstGeom prst="rect">
            <a:avLst/>
          </a:prstGeom>
          <a:noFill/>
          <a:ln>
            <a:noFill/>
          </a:ln>
          <a:effec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defRPr/>
            </a:pPr>
            <a:r>
              <a:rPr lang="ja-JP" altLang="en-US" sz="2400" b="1" dirty="0">
                <a:latin typeface="富士ポップ" panose="040F0709000000000000" pitchFamily="49" charset="-128"/>
                <a:ea typeface="富士ポップ" panose="040F0709000000000000" pitchFamily="49" charset="-128"/>
              </a:rPr>
              <a:t>第</a:t>
            </a:r>
            <a:r>
              <a:rPr lang="en-US" altLang="ja-JP" sz="2400" b="1" dirty="0">
                <a:latin typeface="富士ポップ" panose="040F0709000000000000" pitchFamily="49" charset="-128"/>
                <a:ea typeface="富士ポップ" panose="040F0709000000000000" pitchFamily="49" charset="-128"/>
              </a:rPr>
              <a:t>4</a:t>
            </a:r>
            <a:r>
              <a:rPr lang="ja-JP" altLang="en-US" sz="2400" b="1" dirty="0">
                <a:latin typeface="富士ポップ" panose="040F0709000000000000" pitchFamily="49" charset="-128"/>
                <a:ea typeface="富士ポップ" panose="040F0709000000000000" pitchFamily="49" charset="-128"/>
              </a:rPr>
              <a:t>回 かかりつけ薬剤師のための</a:t>
            </a:r>
            <a:endParaRPr lang="en-US" altLang="ja-JP" sz="2400" b="1" dirty="0">
              <a:latin typeface="富士ポップ" panose="040F0709000000000000" pitchFamily="49" charset="-128"/>
              <a:ea typeface="富士ポップ" panose="040F0709000000000000" pitchFamily="49" charset="-128"/>
            </a:endParaRPr>
          </a:p>
          <a:p>
            <a:pPr eaLnBrk="1" hangingPunct="1">
              <a:lnSpc>
                <a:spcPct val="150000"/>
              </a:lnSpc>
              <a:defRPr/>
            </a:pPr>
            <a:r>
              <a:rPr lang="ja-JP" altLang="en-US" sz="2400" b="1" dirty="0">
                <a:latin typeface="富士ポップ" panose="040F0709000000000000" pitchFamily="49" charset="-128"/>
                <a:ea typeface="富士ポップ" panose="040F0709000000000000" pitchFamily="49" charset="-128"/>
              </a:rPr>
              <a:t>医薬連携吸入指導研究会 ワークショップ</a:t>
            </a:r>
          </a:p>
        </p:txBody>
      </p:sp>
      <p:sp>
        <p:nvSpPr>
          <p:cNvPr id="5" name="Text Box 1453"/>
          <p:cNvSpPr txBox="1">
            <a:spLocks noChangeArrowheads="1"/>
          </p:cNvSpPr>
          <p:nvPr/>
        </p:nvSpPr>
        <p:spPr bwMode="auto">
          <a:xfrm>
            <a:off x="543337" y="2149567"/>
            <a:ext cx="1269249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3200" b="1" dirty="0">
                <a:latin typeface="富士ポップ" panose="040F0709000000000000" pitchFamily="49" charset="-128"/>
                <a:ea typeface="富士ポップ" panose="040F0709000000000000" pitchFamily="49" charset="-128"/>
              </a:rPr>
              <a:t>  </a:t>
            </a:r>
            <a:r>
              <a:rPr lang="ja-JP" altLang="en-US" sz="3200" b="1" u="sng" dirty="0">
                <a:solidFill>
                  <a:srgbClr val="FF0000"/>
                </a:solidFill>
                <a:latin typeface="富士ポップ" panose="040F0709000000000000" pitchFamily="49" charset="-128"/>
                <a:ea typeface="富士ポップ" panose="040F0709000000000000" pitchFamily="49" charset="-128"/>
              </a:rPr>
              <a:t>第２部　</a:t>
            </a:r>
            <a:r>
              <a:rPr lang="en-US" altLang="ja-JP" sz="3200" b="1" u="sng" dirty="0">
                <a:solidFill>
                  <a:srgbClr val="FF0000"/>
                </a:solidFill>
                <a:latin typeface="富士ポップ" panose="040F0709000000000000" pitchFamily="49" charset="-128"/>
                <a:ea typeface="富士ポップ" panose="040F0709000000000000" pitchFamily="49" charset="-128"/>
              </a:rPr>
              <a:t>19:50 –   </a:t>
            </a:r>
            <a:r>
              <a:rPr lang="ja-JP" altLang="en-US" sz="3200" b="1" u="sng" dirty="0">
                <a:solidFill>
                  <a:srgbClr val="FF0000"/>
                </a:solidFill>
                <a:latin typeface="富士ポップ" panose="040F0709000000000000" pitchFamily="49" charset="-128"/>
                <a:ea typeface="富士ポップ" panose="040F0709000000000000" pitchFamily="49" charset="-128"/>
              </a:rPr>
              <a:t>グループワーク </a:t>
            </a:r>
            <a:endParaRPr lang="en-US" altLang="ja-JP" sz="3200" b="1" u="sng" dirty="0">
              <a:solidFill>
                <a:srgbClr val="FF0000"/>
              </a:solidFill>
              <a:latin typeface="富士ポップ" panose="040F0709000000000000" pitchFamily="49" charset="-128"/>
              <a:ea typeface="富士ポップ" panose="040F0709000000000000" pitchFamily="49" charset="-128"/>
            </a:endParaRPr>
          </a:p>
          <a:p>
            <a:endParaRPr lang="en-US" altLang="ja-JP" sz="3200" b="1" dirty="0">
              <a:latin typeface="富士ポップ" panose="040F0709000000000000" pitchFamily="49" charset="-128"/>
              <a:ea typeface="富士ポップ" panose="040F0709000000000000" pitchFamily="49" charset="-128"/>
            </a:endParaRPr>
          </a:p>
          <a:p>
            <a:pPr>
              <a:lnSpc>
                <a:spcPct val="150000"/>
              </a:lnSpc>
            </a:pPr>
            <a:r>
              <a:rPr lang="ja-JP" altLang="en-US" sz="4400" b="1" dirty="0">
                <a:latin typeface="富士ポップ" panose="040F0709000000000000" pitchFamily="49" charset="-128"/>
                <a:ea typeface="富士ポップ" panose="040F0709000000000000" pitchFamily="49" charset="-128"/>
              </a:rPr>
              <a:t>「 吸入指導の実技習得</a:t>
            </a:r>
            <a:endParaRPr lang="en-US" altLang="ja-JP" sz="4400" b="1" dirty="0">
              <a:latin typeface="富士ポップ" panose="040F0709000000000000" pitchFamily="49" charset="-128"/>
              <a:ea typeface="富士ポップ" panose="040F0709000000000000" pitchFamily="49" charset="-128"/>
            </a:endParaRPr>
          </a:p>
          <a:p>
            <a:pPr>
              <a:lnSpc>
                <a:spcPct val="150000"/>
              </a:lnSpc>
            </a:pPr>
            <a:r>
              <a:rPr lang="ja-JP" altLang="en-US" b="1" dirty="0">
                <a:latin typeface="富士ポップ" panose="040F0709000000000000" pitchFamily="49" charset="-128"/>
                <a:ea typeface="富士ポップ" panose="040F0709000000000000" pitchFamily="49" charset="-128"/>
              </a:rPr>
              <a:t>　　～ハンディヘラー</a:t>
            </a:r>
            <a:r>
              <a:rPr lang="en-US" altLang="ja-JP" b="1" dirty="0">
                <a:latin typeface="富士ポップ" panose="040F0709000000000000" pitchFamily="49" charset="-128"/>
                <a:ea typeface="富士ポップ" panose="040F0709000000000000" pitchFamily="49" charset="-128"/>
              </a:rPr>
              <a:t>,</a:t>
            </a:r>
            <a:r>
              <a:rPr lang="ja-JP" altLang="en-US" b="1" dirty="0">
                <a:latin typeface="富士ポップ" panose="040F0709000000000000" pitchFamily="49" charset="-128"/>
                <a:ea typeface="富士ポップ" panose="040F0709000000000000" pitchFamily="49" charset="-128"/>
              </a:rPr>
              <a:t>ロタディスク</a:t>
            </a:r>
            <a:r>
              <a:rPr lang="en-US" altLang="ja-JP" b="1" dirty="0">
                <a:latin typeface="富士ポップ" panose="040F0709000000000000" pitchFamily="49" charset="-128"/>
                <a:ea typeface="富士ポップ" panose="040F0709000000000000" pitchFamily="49" charset="-128"/>
              </a:rPr>
              <a:t>,</a:t>
            </a:r>
            <a:r>
              <a:rPr lang="ja-JP" altLang="en-US" b="1" dirty="0">
                <a:latin typeface="富士ポップ" panose="040F0709000000000000" pitchFamily="49" charset="-128"/>
                <a:ea typeface="富士ポップ" panose="040F0709000000000000" pitchFamily="49" charset="-128"/>
              </a:rPr>
              <a:t>リレンザ</a:t>
            </a:r>
            <a:r>
              <a:rPr lang="en-US" altLang="ja-JP" b="1" dirty="0">
                <a:latin typeface="富士ポップ" panose="040F0709000000000000" pitchFamily="49" charset="-128"/>
                <a:ea typeface="富士ポップ" panose="040F0709000000000000" pitchFamily="49" charset="-128"/>
              </a:rPr>
              <a:t>,</a:t>
            </a:r>
            <a:r>
              <a:rPr lang="ja-JP" altLang="en-US" b="1" dirty="0">
                <a:latin typeface="富士ポップ" panose="040F0709000000000000" pitchFamily="49" charset="-128"/>
                <a:ea typeface="富士ポップ" panose="040F0709000000000000" pitchFamily="49" charset="-128"/>
              </a:rPr>
              <a:t>イナビル～</a:t>
            </a:r>
            <a:r>
              <a:rPr lang="ja-JP" altLang="en-US" sz="4400" b="1" dirty="0">
                <a:latin typeface="富士ポップ" panose="040F0709000000000000" pitchFamily="49" charset="-128"/>
                <a:ea typeface="富士ポップ" panose="040F0709000000000000" pitchFamily="49" charset="-128"/>
              </a:rPr>
              <a:t>」</a:t>
            </a:r>
            <a:endParaRPr lang="en-US" altLang="ja-JP" sz="4400" b="1" dirty="0">
              <a:latin typeface="富士ポップ" panose="040F0709000000000000" pitchFamily="49" charset="-128"/>
              <a:ea typeface="富士ポップ" panose="040F0709000000000000" pitchFamily="49" charset="-128"/>
            </a:endParaRPr>
          </a:p>
        </p:txBody>
      </p:sp>
    </p:spTree>
    <p:extLst>
      <p:ext uri="{BB962C8B-B14F-4D97-AF65-F5344CB8AC3E}">
        <p14:creationId xmlns:p14="http://schemas.microsoft.com/office/powerpoint/2010/main" val="702651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228601"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１、薬の準備（初回操作）</a:t>
            </a:r>
          </a:p>
        </p:txBody>
      </p:sp>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ロタディスクについて</a:t>
            </a:r>
          </a:p>
        </p:txBody>
      </p:sp>
      <p:graphicFrame>
        <p:nvGraphicFramePr>
          <p:cNvPr id="10" name="図表 9">
            <a:extLst>
              <a:ext uri="{FF2B5EF4-FFF2-40B4-BE49-F238E27FC236}">
                <a16:creationId xmlns:a16="http://schemas.microsoft.com/office/drawing/2014/main" id="{00000000-0008-0000-1E00-000034000000}"/>
              </a:ext>
            </a:extLst>
          </p:cNvPr>
          <p:cNvGraphicFramePr/>
          <p:nvPr>
            <p:extLst>
              <p:ext uri="{D42A27DB-BD31-4B8C-83A1-F6EECF244321}">
                <p14:modId xmlns:p14="http://schemas.microsoft.com/office/powerpoint/2010/main" val="1265241433"/>
              </p:ext>
            </p:extLst>
          </p:nvPr>
        </p:nvGraphicFramePr>
        <p:xfrm>
          <a:off x="428017" y="1962335"/>
          <a:ext cx="8437688" cy="22983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図 1">
            <a:extLst>
              <a:ext uri="{FF2B5EF4-FFF2-40B4-BE49-F238E27FC236}">
                <a16:creationId xmlns:a16="http://schemas.microsoft.com/office/drawing/2014/main" id="{28328882-D580-4EC8-8EEB-21D0F9217CC3}"/>
              </a:ext>
            </a:extLst>
          </p:cNvPr>
          <p:cNvPicPr>
            <a:picLocks noChangeAspect="1"/>
          </p:cNvPicPr>
          <p:nvPr/>
        </p:nvPicPr>
        <p:blipFill>
          <a:blip r:embed="rId10"/>
          <a:stretch>
            <a:fillRect/>
          </a:stretch>
        </p:blipFill>
        <p:spPr>
          <a:xfrm>
            <a:off x="1167319" y="1713092"/>
            <a:ext cx="1750979" cy="498486"/>
          </a:xfrm>
          <a:prstGeom prst="rect">
            <a:avLst/>
          </a:prstGeom>
        </p:spPr>
      </p:pic>
      <p:pic>
        <p:nvPicPr>
          <p:cNvPr id="4" name="rota02">
            <a:hlinkClick r:id="" action="ppaction://media"/>
            <a:extLst>
              <a:ext uri="{FF2B5EF4-FFF2-40B4-BE49-F238E27FC236}">
                <a16:creationId xmlns:a16="http://schemas.microsoft.com/office/drawing/2014/main" id="{588D5518-FDEE-493F-86ED-AC050EC572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401" y="6058647"/>
            <a:ext cx="406400" cy="406400"/>
          </a:xfrm>
          <a:prstGeom prst="rect">
            <a:avLst/>
          </a:prstGeom>
        </p:spPr>
      </p:pic>
    </p:spTree>
    <p:extLst>
      <p:ext uri="{BB962C8B-B14F-4D97-AF65-F5344CB8AC3E}">
        <p14:creationId xmlns:p14="http://schemas.microsoft.com/office/powerpoint/2010/main" val="62537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228601"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１、薬の準備（初回操作）</a:t>
            </a:r>
          </a:p>
        </p:txBody>
      </p:sp>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ロタディスクについて</a:t>
            </a:r>
          </a:p>
        </p:txBody>
      </p:sp>
      <p:graphicFrame>
        <p:nvGraphicFramePr>
          <p:cNvPr id="11" name="図表 10">
            <a:extLst>
              <a:ext uri="{FF2B5EF4-FFF2-40B4-BE49-F238E27FC236}">
                <a16:creationId xmlns:a16="http://schemas.microsoft.com/office/drawing/2014/main" id="{00000000-0008-0000-1E00-000035000000}"/>
              </a:ext>
            </a:extLst>
          </p:cNvPr>
          <p:cNvGraphicFramePr/>
          <p:nvPr>
            <p:extLst>
              <p:ext uri="{D42A27DB-BD31-4B8C-83A1-F6EECF244321}">
                <p14:modId xmlns:p14="http://schemas.microsoft.com/office/powerpoint/2010/main" val="919258523"/>
              </p:ext>
            </p:extLst>
          </p:nvPr>
        </p:nvGraphicFramePr>
        <p:xfrm>
          <a:off x="421249" y="1908057"/>
          <a:ext cx="8301501" cy="22748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図 3">
            <a:extLst>
              <a:ext uri="{FF2B5EF4-FFF2-40B4-BE49-F238E27FC236}">
                <a16:creationId xmlns:a16="http://schemas.microsoft.com/office/drawing/2014/main" id="{0EF95377-147F-4BB8-8915-E8C619852387}"/>
              </a:ext>
            </a:extLst>
          </p:cNvPr>
          <p:cNvPicPr>
            <a:picLocks noChangeAspect="1"/>
          </p:cNvPicPr>
          <p:nvPr/>
        </p:nvPicPr>
        <p:blipFill>
          <a:blip r:embed="rId10"/>
          <a:stretch>
            <a:fillRect/>
          </a:stretch>
        </p:blipFill>
        <p:spPr>
          <a:xfrm>
            <a:off x="1396095" y="1430661"/>
            <a:ext cx="1327649" cy="680283"/>
          </a:xfrm>
          <a:prstGeom prst="rect">
            <a:avLst/>
          </a:prstGeom>
        </p:spPr>
      </p:pic>
      <p:pic>
        <p:nvPicPr>
          <p:cNvPr id="3" name="rota03">
            <a:hlinkClick r:id="" action="ppaction://media"/>
            <a:extLst>
              <a:ext uri="{FF2B5EF4-FFF2-40B4-BE49-F238E27FC236}">
                <a16:creationId xmlns:a16="http://schemas.microsoft.com/office/drawing/2014/main" id="{9BB9274A-32F9-4A83-91BD-6243526F48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401" y="6103471"/>
            <a:ext cx="406400" cy="406400"/>
          </a:xfrm>
          <a:prstGeom prst="rect">
            <a:avLst/>
          </a:prstGeom>
        </p:spPr>
      </p:pic>
    </p:spTree>
    <p:extLst>
      <p:ext uri="{BB962C8B-B14F-4D97-AF65-F5344CB8AC3E}">
        <p14:creationId xmlns:p14="http://schemas.microsoft.com/office/powerpoint/2010/main" val="333870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228601"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１、薬の準備（初回操作）</a:t>
            </a:r>
          </a:p>
        </p:txBody>
      </p:sp>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ロタディスクについて</a:t>
            </a:r>
          </a:p>
        </p:txBody>
      </p:sp>
      <p:graphicFrame>
        <p:nvGraphicFramePr>
          <p:cNvPr id="12" name="図表 11">
            <a:extLst>
              <a:ext uri="{FF2B5EF4-FFF2-40B4-BE49-F238E27FC236}">
                <a16:creationId xmlns:a16="http://schemas.microsoft.com/office/drawing/2014/main" id="{00000000-0008-0000-1E00-000039000000}"/>
              </a:ext>
            </a:extLst>
          </p:cNvPr>
          <p:cNvGraphicFramePr/>
          <p:nvPr>
            <p:extLst>
              <p:ext uri="{D42A27DB-BD31-4B8C-83A1-F6EECF244321}">
                <p14:modId xmlns:p14="http://schemas.microsoft.com/office/powerpoint/2010/main" val="4102139251"/>
              </p:ext>
            </p:extLst>
          </p:nvPr>
        </p:nvGraphicFramePr>
        <p:xfrm>
          <a:off x="655136" y="2081719"/>
          <a:ext cx="8229600" cy="2743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ota04">
            <a:hlinkClick r:id="" action="ppaction://media"/>
            <a:extLst>
              <a:ext uri="{FF2B5EF4-FFF2-40B4-BE49-F238E27FC236}">
                <a16:creationId xmlns:a16="http://schemas.microsoft.com/office/drawing/2014/main" id="{1A243D8F-67A7-4A7E-9067-C517959C598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401" y="6067612"/>
            <a:ext cx="406400" cy="406400"/>
          </a:xfrm>
          <a:prstGeom prst="rect">
            <a:avLst/>
          </a:prstGeom>
        </p:spPr>
      </p:pic>
    </p:spTree>
    <p:extLst>
      <p:ext uri="{BB962C8B-B14F-4D97-AF65-F5344CB8AC3E}">
        <p14:creationId xmlns:p14="http://schemas.microsoft.com/office/powerpoint/2010/main" val="335874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228601"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１、薬の準備（初回操作）</a:t>
            </a:r>
          </a:p>
        </p:txBody>
      </p:sp>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ロタディスクについて</a:t>
            </a:r>
          </a:p>
        </p:txBody>
      </p:sp>
      <p:graphicFrame>
        <p:nvGraphicFramePr>
          <p:cNvPr id="13" name="図表 12">
            <a:extLst>
              <a:ext uri="{FF2B5EF4-FFF2-40B4-BE49-F238E27FC236}">
                <a16:creationId xmlns:a16="http://schemas.microsoft.com/office/drawing/2014/main" id="{00000000-0008-0000-1E00-00003A000000}"/>
              </a:ext>
            </a:extLst>
          </p:cNvPr>
          <p:cNvGraphicFramePr/>
          <p:nvPr>
            <p:extLst>
              <p:ext uri="{D42A27DB-BD31-4B8C-83A1-F6EECF244321}">
                <p14:modId xmlns:p14="http://schemas.microsoft.com/office/powerpoint/2010/main" val="2027268743"/>
              </p:ext>
            </p:extLst>
          </p:nvPr>
        </p:nvGraphicFramePr>
        <p:xfrm>
          <a:off x="616226" y="2276271"/>
          <a:ext cx="8229600" cy="25486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図 2">
            <a:extLst>
              <a:ext uri="{FF2B5EF4-FFF2-40B4-BE49-F238E27FC236}">
                <a16:creationId xmlns:a16="http://schemas.microsoft.com/office/drawing/2014/main" id="{03FC6B9D-5226-4472-9D72-C8472B94C4FC}"/>
              </a:ext>
            </a:extLst>
          </p:cNvPr>
          <p:cNvPicPr>
            <a:picLocks noChangeAspect="1"/>
          </p:cNvPicPr>
          <p:nvPr/>
        </p:nvPicPr>
        <p:blipFill>
          <a:blip r:embed="rId10"/>
          <a:stretch>
            <a:fillRect/>
          </a:stretch>
        </p:blipFill>
        <p:spPr>
          <a:xfrm>
            <a:off x="1690115" y="1756910"/>
            <a:ext cx="1033630" cy="1325649"/>
          </a:xfrm>
          <a:prstGeom prst="rect">
            <a:avLst/>
          </a:prstGeom>
        </p:spPr>
      </p:pic>
      <p:pic>
        <p:nvPicPr>
          <p:cNvPr id="4" name="rota05">
            <a:hlinkClick r:id="" action="ppaction://media"/>
            <a:extLst>
              <a:ext uri="{FF2B5EF4-FFF2-40B4-BE49-F238E27FC236}">
                <a16:creationId xmlns:a16="http://schemas.microsoft.com/office/drawing/2014/main" id="{481B86AE-ACB2-4AE2-8445-ED223D88CD6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5859" y="6094506"/>
            <a:ext cx="406400" cy="406400"/>
          </a:xfrm>
          <a:prstGeom prst="rect">
            <a:avLst/>
          </a:prstGeom>
        </p:spPr>
      </p:pic>
    </p:spTree>
    <p:extLst>
      <p:ext uri="{BB962C8B-B14F-4D97-AF65-F5344CB8AC3E}">
        <p14:creationId xmlns:p14="http://schemas.microsoft.com/office/powerpoint/2010/main" val="74980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228601"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１、薬の準備（初回操作）</a:t>
            </a:r>
          </a:p>
        </p:txBody>
      </p:sp>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ロタディスクについて</a:t>
            </a:r>
          </a:p>
        </p:txBody>
      </p:sp>
      <p:graphicFrame>
        <p:nvGraphicFramePr>
          <p:cNvPr id="16" name="図表 15">
            <a:extLst>
              <a:ext uri="{FF2B5EF4-FFF2-40B4-BE49-F238E27FC236}">
                <a16:creationId xmlns:a16="http://schemas.microsoft.com/office/drawing/2014/main" id="{00000000-0008-0000-1E00-00003B000000}"/>
              </a:ext>
            </a:extLst>
          </p:cNvPr>
          <p:cNvGraphicFramePr/>
          <p:nvPr>
            <p:extLst>
              <p:ext uri="{D42A27DB-BD31-4B8C-83A1-F6EECF244321}">
                <p14:modId xmlns:p14="http://schemas.microsoft.com/office/powerpoint/2010/main" val="3413577264"/>
              </p:ext>
            </p:extLst>
          </p:nvPr>
        </p:nvGraphicFramePr>
        <p:xfrm>
          <a:off x="616226" y="2105652"/>
          <a:ext cx="8229600" cy="26466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テキスト ボックス 5">
            <a:extLst>
              <a:ext uri="{FF2B5EF4-FFF2-40B4-BE49-F238E27FC236}">
                <a16:creationId xmlns:a16="http://schemas.microsoft.com/office/drawing/2014/main" id="{00000000-0008-0000-1E00-000006000000}"/>
              </a:ext>
            </a:extLst>
          </p:cNvPr>
          <p:cNvSpPr txBox="1"/>
          <p:nvPr/>
        </p:nvSpPr>
        <p:spPr>
          <a:xfrm>
            <a:off x="2872915" y="2826978"/>
            <a:ext cx="6271085" cy="178904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000" b="1" dirty="0">
                <a:latin typeface="HG丸ｺﾞｼｯｸM-PRO" panose="020F0600000000000000" pitchFamily="50" charset="-128"/>
                <a:ea typeface="HG丸ｺﾞｼｯｸM-PRO" panose="020F0600000000000000" pitchFamily="50" charset="-128"/>
              </a:rPr>
              <a:t>　　　　</a:t>
            </a:r>
            <a:r>
              <a:rPr kumimoji="1" lang="en-US" altLang="ja-JP" sz="2000" b="1" u="sng" dirty="0">
                <a:latin typeface="HG丸ｺﾞｼｯｸM-PRO" panose="020F0600000000000000" pitchFamily="50" charset="-128"/>
                <a:ea typeface="HG丸ｺﾞｼｯｸM-PRO" panose="020F0600000000000000" pitchFamily="50" charset="-128"/>
              </a:rPr>
              <a:t>5.</a:t>
            </a:r>
            <a:r>
              <a:rPr kumimoji="1" lang="ja-JP" altLang="en-US" sz="2000" b="1" u="sng" dirty="0">
                <a:latin typeface="HG丸ｺﾞｼｯｸM-PRO" panose="020F0600000000000000" pitchFamily="50" charset="-128"/>
                <a:ea typeface="HG丸ｺﾞｼｯｸM-PRO" panose="020F0600000000000000" pitchFamily="50" charset="-128"/>
              </a:rPr>
              <a:t>トレーを戻します</a:t>
            </a:r>
            <a:endParaRPr kumimoji="1" lang="en-US" altLang="ja-JP" sz="2000" b="1" u="sng" dirty="0">
              <a:latin typeface="HG丸ｺﾞｼｯｸM-PRO" panose="020F0600000000000000" pitchFamily="50" charset="-128"/>
              <a:ea typeface="HG丸ｺﾞｼｯｸM-PRO" panose="020F0600000000000000" pitchFamily="50" charset="-128"/>
            </a:endParaRPr>
          </a:p>
          <a:p>
            <a:endParaRPr kumimoji="1" lang="ja-JP" altLang="en-US" sz="1100" dirty="0">
              <a:latin typeface="HG丸ｺﾞｼｯｸM-PRO" panose="020F0600000000000000" pitchFamily="50" charset="-128"/>
              <a:ea typeface="HG丸ｺﾞｼｯｸM-PRO" panose="020F0600000000000000" pitchFamily="50" charset="-128"/>
            </a:endParaRPr>
          </a:p>
          <a:p>
            <a:r>
              <a:rPr kumimoji="1" lang="ja-JP" altLang="en-US" sz="1600" b="1" dirty="0">
                <a:latin typeface="HG丸ｺﾞｼｯｸM-PRO" panose="020F0600000000000000" pitchFamily="50" charset="-128"/>
                <a:ea typeface="HG丸ｺﾞｼｯｸM-PRO" panose="020F0600000000000000" pitchFamily="50" charset="-128"/>
              </a:rPr>
              <a:t>　　　　　・ディスクをのせた白いトレーを本体に、カチッと音</a:t>
            </a:r>
            <a:endParaRPr kumimoji="1" lang="en-US" altLang="ja-JP" sz="1600" b="1" dirty="0">
              <a:latin typeface="HG丸ｺﾞｼｯｸM-PRO" panose="020F0600000000000000" pitchFamily="50" charset="-128"/>
              <a:ea typeface="HG丸ｺﾞｼｯｸM-PRO" panose="020F0600000000000000" pitchFamily="50" charset="-128"/>
            </a:endParaRPr>
          </a:p>
          <a:p>
            <a:r>
              <a:rPr lang="ja-JP" altLang="en-US" sz="1600" b="1" dirty="0">
                <a:latin typeface="HG丸ｺﾞｼｯｸM-PRO" panose="020F0600000000000000" pitchFamily="50" charset="-128"/>
                <a:ea typeface="HG丸ｺﾞｼｯｸM-PRO" panose="020F0600000000000000" pitchFamily="50" charset="-128"/>
              </a:rPr>
              <a:t>　　　　　　</a:t>
            </a:r>
            <a:r>
              <a:rPr kumimoji="1" lang="ja-JP" altLang="en-US" sz="1600" b="1" dirty="0">
                <a:latin typeface="HG丸ｺﾞｼｯｸM-PRO" panose="020F0600000000000000" pitchFamily="50" charset="-128"/>
                <a:ea typeface="HG丸ｺﾞｼｯｸM-PRO" panose="020F0600000000000000" pitchFamily="50" charset="-128"/>
              </a:rPr>
              <a:t>がするまで、しっかりと最後まで押し戻し、準備は</a:t>
            </a:r>
            <a:endParaRPr kumimoji="1" lang="en-US" altLang="ja-JP" sz="1600" b="1" dirty="0">
              <a:latin typeface="HG丸ｺﾞｼｯｸM-PRO" panose="020F0600000000000000" pitchFamily="50" charset="-128"/>
              <a:ea typeface="HG丸ｺﾞｼｯｸM-PRO" panose="020F0600000000000000" pitchFamily="50" charset="-128"/>
            </a:endParaRPr>
          </a:p>
          <a:p>
            <a:r>
              <a:rPr lang="ja-JP" altLang="en-US" sz="1600" b="1" dirty="0">
                <a:latin typeface="HG丸ｺﾞｼｯｸM-PRO" panose="020F0600000000000000" pitchFamily="50" charset="-128"/>
                <a:ea typeface="HG丸ｺﾞｼｯｸM-PRO" panose="020F0600000000000000" pitchFamily="50" charset="-128"/>
              </a:rPr>
              <a:t>　　　　　　</a:t>
            </a:r>
            <a:r>
              <a:rPr kumimoji="1" lang="ja-JP" altLang="en-US" sz="1600" b="1" dirty="0">
                <a:latin typeface="HG丸ｺﾞｼｯｸM-PRO" panose="020F0600000000000000" pitchFamily="50" charset="-128"/>
                <a:ea typeface="HG丸ｺﾞｼｯｸM-PRO" panose="020F0600000000000000" pitchFamily="50" charset="-128"/>
              </a:rPr>
              <a:t>完了です。</a:t>
            </a:r>
          </a:p>
          <a:p>
            <a:endParaRPr kumimoji="1" lang="ja-JP" altLang="en-US" sz="1100" dirty="0"/>
          </a:p>
        </p:txBody>
      </p:sp>
      <p:pic>
        <p:nvPicPr>
          <p:cNvPr id="2" name="図 1">
            <a:extLst>
              <a:ext uri="{FF2B5EF4-FFF2-40B4-BE49-F238E27FC236}">
                <a16:creationId xmlns:a16="http://schemas.microsoft.com/office/drawing/2014/main" id="{80EA9F08-0050-4A4D-92FA-77893A8F8E4A}"/>
              </a:ext>
            </a:extLst>
          </p:cNvPr>
          <p:cNvPicPr>
            <a:picLocks noChangeAspect="1"/>
          </p:cNvPicPr>
          <p:nvPr/>
        </p:nvPicPr>
        <p:blipFill>
          <a:blip r:embed="rId10"/>
          <a:stretch>
            <a:fillRect/>
          </a:stretch>
        </p:blipFill>
        <p:spPr>
          <a:xfrm>
            <a:off x="1575881" y="1319783"/>
            <a:ext cx="1498060" cy="817136"/>
          </a:xfrm>
          <a:prstGeom prst="rect">
            <a:avLst/>
          </a:prstGeom>
        </p:spPr>
      </p:pic>
      <p:pic>
        <p:nvPicPr>
          <p:cNvPr id="4" name="rota06">
            <a:hlinkClick r:id="" action="ppaction://media"/>
            <a:extLst>
              <a:ext uri="{FF2B5EF4-FFF2-40B4-BE49-F238E27FC236}">
                <a16:creationId xmlns:a16="http://schemas.microsoft.com/office/drawing/2014/main" id="{EF959168-92AD-425A-8192-88F1C0A3DDC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4824" y="6103471"/>
            <a:ext cx="406400" cy="406400"/>
          </a:xfrm>
          <a:prstGeom prst="rect">
            <a:avLst/>
          </a:prstGeom>
        </p:spPr>
      </p:pic>
    </p:spTree>
    <p:extLst>
      <p:ext uri="{BB962C8B-B14F-4D97-AF65-F5344CB8AC3E}">
        <p14:creationId xmlns:p14="http://schemas.microsoft.com/office/powerpoint/2010/main" val="288814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404447"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１、薬の準備（毎回操作）</a:t>
            </a:r>
          </a:p>
        </p:txBody>
      </p:sp>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ロタディスクについて</a:t>
            </a:r>
          </a:p>
        </p:txBody>
      </p:sp>
      <p:graphicFrame>
        <p:nvGraphicFramePr>
          <p:cNvPr id="14" name="図表 13">
            <a:extLst>
              <a:ext uri="{FF2B5EF4-FFF2-40B4-BE49-F238E27FC236}">
                <a16:creationId xmlns:a16="http://schemas.microsoft.com/office/drawing/2014/main" id="{00000000-0008-0000-1F00-000003000000}"/>
              </a:ext>
            </a:extLst>
          </p:cNvPr>
          <p:cNvGraphicFramePr/>
          <p:nvPr>
            <p:extLst>
              <p:ext uri="{D42A27DB-BD31-4B8C-83A1-F6EECF244321}">
                <p14:modId xmlns:p14="http://schemas.microsoft.com/office/powerpoint/2010/main" val="2230190807"/>
              </p:ext>
            </p:extLst>
          </p:nvPr>
        </p:nvGraphicFramePr>
        <p:xfrm>
          <a:off x="404447" y="1013791"/>
          <a:ext cx="8441381" cy="46912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正方形/長方形 2">
            <a:extLst>
              <a:ext uri="{FF2B5EF4-FFF2-40B4-BE49-F238E27FC236}">
                <a16:creationId xmlns:a16="http://schemas.microsoft.com/office/drawing/2014/main" id="{11D21B15-DA5B-4D5F-9559-7C1FDEFEB012}"/>
              </a:ext>
            </a:extLst>
          </p:cNvPr>
          <p:cNvSpPr/>
          <p:nvPr/>
        </p:nvSpPr>
        <p:spPr>
          <a:xfrm>
            <a:off x="536290" y="1351723"/>
            <a:ext cx="8821947" cy="1184940"/>
          </a:xfrm>
          <a:prstGeom prst="rect">
            <a:avLst/>
          </a:prstGeom>
        </p:spPr>
        <p:txBody>
          <a:bodyPr wrap="square">
            <a:spAutoFit/>
          </a:bodyPr>
          <a:lstStyle/>
          <a:p>
            <a:pPr lvl="0"/>
            <a:r>
              <a:rPr lang="ja-JP" altLang="ja-JP" sz="1600" b="1" dirty="0">
                <a:latin typeface="HG丸ｺﾞｼｯｸM-PRO" panose="020F0600000000000000" pitchFamily="50" charset="-128"/>
                <a:ea typeface="HG丸ｺﾞｼｯｸM-PRO" panose="020F0600000000000000" pitchFamily="50" charset="-128"/>
              </a:rPr>
              <a:t>・</a:t>
            </a:r>
            <a:r>
              <a:rPr lang="ja-JP" altLang="en-US" sz="1600" b="1" dirty="0">
                <a:latin typeface="HG丸ｺﾞｼｯｸM-PRO" panose="020F0600000000000000" pitchFamily="50" charset="-128"/>
                <a:ea typeface="HG丸ｺﾞｼｯｸM-PRO" panose="020F0600000000000000" pitchFamily="50" charset="-128"/>
              </a:rPr>
              <a:t>カバーを外し、</a:t>
            </a:r>
            <a:r>
              <a:rPr lang="ja-JP" altLang="en-US" sz="1600" b="1" dirty="0">
                <a:solidFill>
                  <a:srgbClr val="FF0000"/>
                </a:solidFill>
                <a:latin typeface="HG丸ｺﾞｼｯｸM-PRO" panose="020F0600000000000000" pitchFamily="50" charset="-128"/>
                <a:ea typeface="HG丸ｺﾞｼｯｸM-PRO" panose="020F0600000000000000" pitchFamily="50" charset="-128"/>
              </a:rPr>
              <a:t>今回使用する薬剤が未使用であることを確認</a:t>
            </a:r>
            <a:r>
              <a:rPr lang="ja-JP" altLang="en-US" sz="1600" b="1" dirty="0">
                <a:latin typeface="HG丸ｺﾞｼｯｸM-PRO" panose="020F0600000000000000" pitchFamily="50" charset="-128"/>
                <a:ea typeface="HG丸ｺﾞｼｯｸM-PRO" panose="020F0600000000000000" pitchFamily="50" charset="-128"/>
              </a:rPr>
              <a:t>します。　</a:t>
            </a:r>
            <a:endParaRPr lang="en-US" altLang="ja-JP" sz="1600" b="1" dirty="0">
              <a:latin typeface="HG丸ｺﾞｼｯｸM-PRO" panose="020F0600000000000000" pitchFamily="50" charset="-128"/>
              <a:ea typeface="HG丸ｺﾞｼｯｸM-PRO" panose="020F0600000000000000" pitchFamily="50" charset="-128"/>
            </a:endParaRPr>
          </a:p>
          <a:p>
            <a:pPr lvl="0"/>
            <a:endParaRPr lang="en-US" altLang="ja-JP" sz="500" b="1" dirty="0">
              <a:latin typeface="HG丸ｺﾞｼｯｸM-PRO" panose="020F0600000000000000" pitchFamily="50" charset="-128"/>
              <a:ea typeface="HG丸ｺﾞｼｯｸM-PRO" panose="020F0600000000000000" pitchFamily="50" charset="-128"/>
            </a:endParaRPr>
          </a:p>
          <a:p>
            <a:pPr lvl="0"/>
            <a:r>
              <a:rPr lang="ja-JP" altLang="en-US" sz="1600" b="1" dirty="0">
                <a:latin typeface="HG丸ｺﾞｼｯｸM-PRO" panose="020F0600000000000000" pitchFamily="50" charset="-128"/>
                <a:ea typeface="HG丸ｺﾞｼｯｸM-PRO" panose="020F0600000000000000" pitchFamily="50" charset="-128"/>
              </a:rPr>
              <a:t>・使用済みであれば、白いトレーの両端をもって動かなくなる所までひっぱって戻します。</a:t>
            </a:r>
            <a:endParaRPr lang="en-US" altLang="ja-JP" sz="1600" b="1" dirty="0">
              <a:latin typeface="HG丸ｺﾞｼｯｸM-PRO" panose="020F0600000000000000" pitchFamily="50" charset="-128"/>
              <a:ea typeface="HG丸ｺﾞｼｯｸM-PRO" panose="020F0600000000000000" pitchFamily="50" charset="-128"/>
            </a:endParaRPr>
          </a:p>
          <a:p>
            <a:pPr lvl="0"/>
            <a:endParaRPr lang="en-US" altLang="ja-JP" b="1" dirty="0">
              <a:latin typeface="HG丸ｺﾞｼｯｸM-PRO" panose="020F0600000000000000" pitchFamily="50" charset="-128"/>
              <a:ea typeface="HG丸ｺﾞｼｯｸM-PRO" panose="020F0600000000000000" pitchFamily="50" charset="-128"/>
            </a:endParaRPr>
          </a:p>
          <a:p>
            <a:pPr lvl="0"/>
            <a:r>
              <a:rPr lang="ja-JP" altLang="en-US" sz="1400" b="1" dirty="0">
                <a:latin typeface="HG丸ｺﾞｼｯｸM-PRO" panose="020F0600000000000000" pitchFamily="50" charset="-128"/>
                <a:ea typeface="HG丸ｺﾞｼｯｸM-PRO" panose="020F0600000000000000" pitchFamily="50" charset="-128"/>
              </a:rPr>
              <a:t>　</a:t>
            </a:r>
            <a:r>
              <a:rPr lang="en-US" altLang="ja-JP" sz="1400" b="1" dirty="0">
                <a:latin typeface="HG丸ｺﾞｼｯｸM-PRO" panose="020F0600000000000000" pitchFamily="50" charset="-128"/>
                <a:ea typeface="HG丸ｺﾞｼｯｸM-PRO" panose="020F0600000000000000" pitchFamily="50" charset="-128"/>
              </a:rPr>
              <a:t>※</a:t>
            </a:r>
            <a:r>
              <a:rPr lang="ja-JP" altLang="ja-JP" sz="1400" b="1" dirty="0">
                <a:latin typeface="HG丸ｺﾞｼｯｸM-PRO" panose="020F0600000000000000" pitchFamily="50" charset="-128"/>
                <a:ea typeface="HG丸ｺﾞｼｯｸM-PRO" panose="020F0600000000000000" pitchFamily="50" charset="-128"/>
              </a:rPr>
              <a:t>トレーの両端を持って、止まるところまで引き出した後、再び押し戻すと、ディスクが回転します</a:t>
            </a:r>
            <a:endParaRPr lang="en-US" altLang="ja-JP" sz="1600" b="1" dirty="0">
              <a:latin typeface="HG丸ｺﾞｼｯｸM-PRO" panose="020F0600000000000000" pitchFamily="50" charset="-128"/>
              <a:ea typeface="HG丸ｺﾞｼｯｸM-PRO" panose="020F0600000000000000" pitchFamily="50" charset="-128"/>
            </a:endParaRPr>
          </a:p>
        </p:txBody>
      </p:sp>
      <p:pic>
        <p:nvPicPr>
          <p:cNvPr id="2" name="rota07">
            <a:hlinkClick r:id="" action="ppaction://media"/>
            <a:extLst>
              <a:ext uri="{FF2B5EF4-FFF2-40B4-BE49-F238E27FC236}">
                <a16:creationId xmlns:a16="http://schemas.microsoft.com/office/drawing/2014/main" id="{ED014622-6195-49DC-8212-CA2E196ABD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890" y="6205846"/>
            <a:ext cx="406400" cy="406400"/>
          </a:xfrm>
          <a:prstGeom prst="rect">
            <a:avLst/>
          </a:prstGeom>
        </p:spPr>
      </p:pic>
    </p:spTree>
    <p:extLst>
      <p:ext uri="{BB962C8B-B14F-4D97-AF65-F5344CB8AC3E}">
        <p14:creationId xmlns:p14="http://schemas.microsoft.com/office/powerpoint/2010/main" val="92293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404447"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１、薬の準備（毎回操作）</a:t>
            </a:r>
          </a:p>
        </p:txBody>
      </p:sp>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ロタディスクについて</a:t>
            </a:r>
          </a:p>
        </p:txBody>
      </p:sp>
      <p:graphicFrame>
        <p:nvGraphicFramePr>
          <p:cNvPr id="14" name="図表 13">
            <a:extLst>
              <a:ext uri="{FF2B5EF4-FFF2-40B4-BE49-F238E27FC236}">
                <a16:creationId xmlns:a16="http://schemas.microsoft.com/office/drawing/2014/main" id="{00000000-0008-0000-1F00-000003000000}"/>
              </a:ext>
            </a:extLst>
          </p:cNvPr>
          <p:cNvGraphicFramePr/>
          <p:nvPr>
            <p:extLst>
              <p:ext uri="{D42A27DB-BD31-4B8C-83A1-F6EECF244321}">
                <p14:modId xmlns:p14="http://schemas.microsoft.com/office/powerpoint/2010/main" val="3725897752"/>
              </p:ext>
            </p:extLst>
          </p:nvPr>
        </p:nvGraphicFramePr>
        <p:xfrm>
          <a:off x="205664" y="1013791"/>
          <a:ext cx="8441381" cy="46912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図表 5">
            <a:extLst>
              <a:ext uri="{FF2B5EF4-FFF2-40B4-BE49-F238E27FC236}">
                <a16:creationId xmlns:a16="http://schemas.microsoft.com/office/drawing/2014/main" id="{00000000-0008-0000-1F00-000002000000}"/>
              </a:ext>
            </a:extLst>
          </p:cNvPr>
          <p:cNvGraphicFramePr/>
          <p:nvPr>
            <p:extLst>
              <p:ext uri="{D42A27DB-BD31-4B8C-83A1-F6EECF244321}">
                <p14:modId xmlns:p14="http://schemas.microsoft.com/office/powerpoint/2010/main" val="3658516879"/>
              </p:ext>
            </p:extLst>
          </p:nvPr>
        </p:nvGraphicFramePr>
        <p:xfrm>
          <a:off x="496956" y="649998"/>
          <a:ext cx="8150089" cy="379674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正方形/長方形 1">
            <a:extLst>
              <a:ext uri="{FF2B5EF4-FFF2-40B4-BE49-F238E27FC236}">
                <a16:creationId xmlns:a16="http://schemas.microsoft.com/office/drawing/2014/main" id="{194E06CD-7F39-45CE-97B0-65EDFB093FBF}"/>
              </a:ext>
            </a:extLst>
          </p:cNvPr>
          <p:cNvSpPr/>
          <p:nvPr/>
        </p:nvSpPr>
        <p:spPr>
          <a:xfrm>
            <a:off x="715618" y="758647"/>
            <a:ext cx="7712764" cy="1477328"/>
          </a:xfrm>
          <a:prstGeom prst="rect">
            <a:avLst/>
          </a:prstGeom>
        </p:spPr>
        <p:txBody>
          <a:bodyPr wrap="square">
            <a:spAutoFit/>
          </a:bodyPr>
          <a:lstStyle/>
          <a:p>
            <a:pPr lvl="0"/>
            <a:r>
              <a:rPr lang="ja-JP" altLang="en-US" b="1" dirty="0">
                <a:solidFill>
                  <a:sysClr val="windowText" lastClr="000000"/>
                </a:solidFill>
                <a:latin typeface="HG丸ｺﾞｼｯｸM-PRO" panose="020F0600000000000000" pitchFamily="50" charset="-128"/>
                <a:ea typeface="HG丸ｺﾞｼｯｸM-PRO" panose="020F0600000000000000" pitchFamily="50" charset="-128"/>
              </a:rPr>
              <a:t>・爪のついたフタを垂直になるまで持ち上げて、薬剤が充填されているアルミに爪を貫通させます「グサッ」。</a:t>
            </a:r>
            <a:endParaRPr lang="en-US" altLang="ja-JP" b="1" dirty="0">
              <a:solidFill>
                <a:sysClr val="windowText" lastClr="000000"/>
              </a:solidFill>
              <a:latin typeface="HG丸ｺﾞｼｯｸM-PRO" panose="020F0600000000000000" pitchFamily="50" charset="-128"/>
              <a:ea typeface="HG丸ｺﾞｼｯｸM-PRO" panose="020F0600000000000000" pitchFamily="50" charset="-128"/>
            </a:endParaRPr>
          </a:p>
          <a:p>
            <a:pPr lvl="0"/>
            <a:endParaRPr lang="ja-JP" altLang="en-US" b="1" dirty="0">
              <a:solidFill>
                <a:sysClr val="windowText" lastClr="000000"/>
              </a:solidFill>
              <a:latin typeface="HG丸ｺﾞｼｯｸM-PRO" panose="020F0600000000000000" pitchFamily="50" charset="-128"/>
              <a:ea typeface="HG丸ｺﾞｼｯｸM-PRO" panose="020F0600000000000000" pitchFamily="50" charset="-128"/>
            </a:endParaRPr>
          </a:p>
          <a:p>
            <a:pPr lvl="0"/>
            <a:r>
              <a:rPr lang="ja-JP" altLang="en-US" b="1" dirty="0">
                <a:solidFill>
                  <a:sysClr val="windowText" lastClr="000000"/>
                </a:solidFill>
                <a:latin typeface="HG丸ｺﾞｼｯｸM-PRO" panose="020F0600000000000000" pitchFamily="50" charset="-128"/>
                <a:ea typeface="HG丸ｺﾞｼｯｸM-PRO" panose="020F0600000000000000" pitchFamily="50" charset="-128"/>
              </a:rPr>
              <a:t>・ふたを元に戻します「カチッ」</a:t>
            </a:r>
          </a:p>
          <a:p>
            <a:pPr lvl="0"/>
            <a:r>
              <a:rPr lang="ja-JP" altLang="en-US" b="1" dirty="0">
                <a:solidFill>
                  <a:sysClr val="windowText" lastClr="000000"/>
                </a:solidFill>
                <a:latin typeface="HG丸ｺﾞｼｯｸM-PRO" panose="020F0600000000000000" pitchFamily="50" charset="-128"/>
                <a:ea typeface="HG丸ｺﾞｼｯｸM-PRO" panose="020F0600000000000000" pitchFamily="50" charset="-128"/>
              </a:rPr>
              <a:t>（ディスクに針が貫通し、薬を吸入できる状態になります）</a:t>
            </a:r>
            <a:endParaRPr lang="ja-JP" altLang="en-US" sz="4000" b="1" u="sng" dirty="0">
              <a:solidFill>
                <a:sysClr val="windowText" lastClr="000000"/>
              </a:solidFill>
              <a:latin typeface="HG丸ｺﾞｼｯｸM-PRO" panose="020F0600000000000000" pitchFamily="50" charset="-128"/>
              <a:ea typeface="HG丸ｺﾞｼｯｸM-PRO" panose="020F0600000000000000" pitchFamily="50" charset="-128"/>
            </a:endParaRPr>
          </a:p>
        </p:txBody>
      </p:sp>
      <p:sp>
        <p:nvSpPr>
          <p:cNvPr id="5" name="正方形/長方形 4">
            <a:extLst>
              <a:ext uri="{FF2B5EF4-FFF2-40B4-BE49-F238E27FC236}">
                <a16:creationId xmlns:a16="http://schemas.microsoft.com/office/drawing/2014/main" id="{5C918F4A-2409-4AB9-AFC4-8C90CDC9500C}"/>
              </a:ext>
            </a:extLst>
          </p:cNvPr>
          <p:cNvSpPr/>
          <p:nvPr/>
        </p:nvSpPr>
        <p:spPr>
          <a:xfrm>
            <a:off x="496955" y="4504593"/>
            <a:ext cx="8647045" cy="1754326"/>
          </a:xfrm>
          <a:prstGeom prst="rect">
            <a:avLst/>
          </a:prstGeom>
        </p:spPr>
        <p:txBody>
          <a:bodyPr wrap="square">
            <a:spAutoFit/>
          </a:bodyPr>
          <a:lstStyle/>
          <a:p>
            <a:pPr>
              <a:lnSpc>
                <a:spcPct val="150000"/>
              </a:lnSpc>
            </a:pPr>
            <a:r>
              <a:rPr lang="ja-JP" altLang="en-US" b="1" dirty="0">
                <a:solidFill>
                  <a:srgbClr val="FF0000"/>
                </a:solidFill>
                <a:latin typeface="HG丸ｺﾞｼｯｸM-PRO" panose="020F0600000000000000" pitchFamily="50" charset="-128"/>
                <a:ea typeface="HG丸ｺﾞｼｯｸM-PRO" panose="020F0600000000000000" pitchFamily="50" charset="-128"/>
              </a:rPr>
              <a:t>・薬剤がこぼれることが無いよう、作業はすべて地面と水平にして行います</a:t>
            </a:r>
          </a:p>
          <a:p>
            <a:pPr>
              <a:lnSpc>
                <a:spcPct val="150000"/>
              </a:lnSpc>
            </a:pPr>
            <a:r>
              <a:rPr lang="ja-JP" altLang="en-US" b="1" dirty="0">
                <a:solidFill>
                  <a:srgbClr val="FF0000"/>
                </a:solidFill>
                <a:latin typeface="HG丸ｺﾞｼｯｸM-PRO" panose="020F0600000000000000" pitchFamily="50" charset="-128"/>
                <a:ea typeface="HG丸ｺﾞｼｯｸM-PRO" panose="020F0600000000000000" pitchFamily="50" charset="-128"/>
              </a:rPr>
              <a:t>・一つのディスクに</a:t>
            </a:r>
            <a:r>
              <a:rPr lang="en-US" altLang="ja-JP" b="1" dirty="0">
                <a:solidFill>
                  <a:srgbClr val="FF0000"/>
                </a:solidFill>
                <a:latin typeface="HG丸ｺﾞｼｯｸM-PRO" panose="020F0600000000000000" pitchFamily="50" charset="-128"/>
                <a:ea typeface="HG丸ｺﾞｼｯｸM-PRO" panose="020F0600000000000000" pitchFamily="50" charset="-128"/>
              </a:rPr>
              <a:t>4</a:t>
            </a:r>
            <a:r>
              <a:rPr lang="ja-JP" altLang="en-US" b="1" dirty="0">
                <a:solidFill>
                  <a:srgbClr val="FF0000"/>
                </a:solidFill>
                <a:latin typeface="HG丸ｺﾞｼｯｸM-PRO" panose="020F0600000000000000" pitchFamily="50" charset="-128"/>
                <a:ea typeface="HG丸ｺﾞｼｯｸM-PRO" panose="020F0600000000000000" pitchFamily="50" charset="-128"/>
              </a:rPr>
              <a:t>回分の薬剤が充填されているため、使い切った薬剤は交換</a:t>
            </a:r>
            <a:endParaRPr lang="en-US" altLang="ja-JP" b="1" dirty="0">
              <a:solidFill>
                <a:srgbClr val="FF0000"/>
              </a:solidFill>
              <a:latin typeface="HG丸ｺﾞｼｯｸM-PRO" panose="020F0600000000000000" pitchFamily="50" charset="-128"/>
              <a:ea typeface="HG丸ｺﾞｼｯｸM-PRO" panose="020F0600000000000000" pitchFamily="50" charset="-128"/>
            </a:endParaRPr>
          </a:p>
          <a:p>
            <a:pPr>
              <a:lnSpc>
                <a:spcPct val="150000"/>
              </a:lnSpc>
            </a:pPr>
            <a:r>
              <a:rPr lang="ja-JP" altLang="en-US" b="1" dirty="0">
                <a:solidFill>
                  <a:srgbClr val="FF0000"/>
                </a:solidFill>
                <a:latin typeface="HG丸ｺﾞｼｯｸM-PRO" panose="020F0600000000000000" pitchFamily="50" charset="-128"/>
                <a:ea typeface="HG丸ｺﾞｼｯｸM-PRO" panose="020F0600000000000000" pitchFamily="50" charset="-128"/>
              </a:rPr>
              <a:t>　します</a:t>
            </a:r>
          </a:p>
          <a:p>
            <a:pPr>
              <a:lnSpc>
                <a:spcPct val="150000"/>
              </a:lnSpc>
            </a:pPr>
            <a:r>
              <a:rPr lang="ja-JP" altLang="en-US" b="1" dirty="0">
                <a:solidFill>
                  <a:srgbClr val="FF0000"/>
                </a:solidFill>
                <a:latin typeface="HG丸ｺﾞｼｯｸM-PRO" panose="020F0600000000000000" pitchFamily="50" charset="-128"/>
                <a:ea typeface="HG丸ｺﾞｼｯｸM-PRO" panose="020F0600000000000000" pitchFamily="50" charset="-128"/>
              </a:rPr>
              <a:t>・カバーを使って側面を軽く叩き、薬剤を下のトレーに落としてください。</a:t>
            </a:r>
          </a:p>
        </p:txBody>
      </p:sp>
      <p:pic>
        <p:nvPicPr>
          <p:cNvPr id="4" name="rota08">
            <a:hlinkClick r:id="" action="ppaction://media"/>
            <a:extLst>
              <a:ext uri="{FF2B5EF4-FFF2-40B4-BE49-F238E27FC236}">
                <a16:creationId xmlns:a16="http://schemas.microsoft.com/office/drawing/2014/main" id="{ACB31597-D3C6-4A58-8B92-1C00DE17AF3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0555" y="6201364"/>
            <a:ext cx="406400" cy="406400"/>
          </a:xfrm>
          <a:prstGeom prst="rect">
            <a:avLst/>
          </a:prstGeom>
        </p:spPr>
      </p:pic>
    </p:spTree>
    <p:extLst>
      <p:ext uri="{BB962C8B-B14F-4D97-AF65-F5344CB8AC3E}">
        <p14:creationId xmlns:p14="http://schemas.microsoft.com/office/powerpoint/2010/main" val="160043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806027" y="683118"/>
            <a:ext cx="7872760" cy="4500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ロタディスクの使い方</a:t>
            </a:r>
            <a:endParaRPr lang="en-US" altLang="ja-JP" sz="60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GP創英角ｺﾞｼｯｸUB" panose="020B0900000000000000" pitchFamily="50" charset="-128"/>
              <a:ea typeface="HGP創英角ｺﾞｼｯｸUB" panose="020B0900000000000000" pitchFamily="50" charset="-128"/>
            </a:endParaRPr>
          </a:p>
          <a:p>
            <a:endParaRPr lang="en-US" altLang="ja-JP" sz="28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r>
              <a:rPr lang="ja-JP"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薬品名：</a:t>
            </a:r>
            <a:r>
              <a:rPr lang="en-US" altLang="ja-JP"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	</a:t>
            </a:r>
            <a:r>
              <a:rPr lang="ja-JP"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セレベント、フルタイド、</a:t>
            </a:r>
            <a:r>
              <a:rPr lang="ja-JP" altLang="en-US" sz="36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リレンザ</a:t>
            </a:r>
          </a:p>
        </p:txBody>
      </p:sp>
    </p:spTree>
    <p:extLst>
      <p:ext uri="{BB962C8B-B14F-4D97-AF65-F5344CB8AC3E}">
        <p14:creationId xmlns:p14="http://schemas.microsoft.com/office/powerpoint/2010/main" val="3803406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06898" y="175291"/>
            <a:ext cx="4137102" cy="200722"/>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全デバイス共通</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吸入の手順</a:t>
            </a:r>
          </a:p>
        </p:txBody>
      </p:sp>
      <p:sp>
        <p:nvSpPr>
          <p:cNvPr id="10" name="タイトル 1"/>
          <p:cNvSpPr txBox="1">
            <a:spLocks/>
          </p:cNvSpPr>
          <p:nvPr/>
        </p:nvSpPr>
        <p:spPr>
          <a:xfrm>
            <a:off x="1743097" y="778915"/>
            <a:ext cx="5712779" cy="391831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０、デバイスの特徴</a:t>
            </a:r>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１、薬の準備（初回操作、毎回操作）</a:t>
            </a:r>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２、息吐き</a:t>
            </a:r>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３、吸入</a:t>
            </a:r>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４、息止め</a:t>
            </a:r>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５、息吐き</a:t>
            </a:r>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６、後片付け</a:t>
            </a:r>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７、うがい</a:t>
            </a:r>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4599486" y="4174010"/>
            <a:ext cx="2803655" cy="523220"/>
          </a:xfrm>
          <a:prstGeom prst="rect">
            <a:avLst/>
          </a:prstGeom>
          <a:ln w="762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ja-JP" altLang="en-US" sz="2800" b="1" dirty="0">
                <a:ln w="22225">
                  <a:noFill/>
                  <a:prstDash val="solid"/>
                </a:ln>
                <a:solidFill>
                  <a:srgbClr val="FF0000"/>
                </a:solidFill>
                <a:latin typeface="HGP創英角ｺﾞｼｯｸUB" panose="020B0900000000000000" pitchFamily="50" charset="-128"/>
                <a:ea typeface="HGP創英角ｺﾞｼｯｸUB" panose="020B0900000000000000" pitchFamily="50" charset="-128"/>
              </a:rPr>
              <a:t>赤字文言は</a:t>
            </a:r>
            <a:r>
              <a:rPr lang="ja-JP" altLang="en-US" sz="2800" b="1" dirty="0">
                <a:ln w="22225">
                  <a:noFill/>
                  <a:prstDash val="solid"/>
                </a:ln>
                <a:solidFill>
                  <a:srgbClr val="FF0000"/>
                </a:solidFill>
                <a:latin typeface="HGP創英角ｺﾞｼｯｸUB" panose="020B0900000000000000" pitchFamily="50" charset="-128"/>
                <a:ea typeface="HGP創英角ｺﾞｼｯｸUB" panose="020B0900000000000000" pitchFamily="50" charset="-128"/>
              </a:rPr>
              <a:t>共通</a:t>
            </a:r>
            <a:endParaRPr kumimoji="1" lang="en-US" altLang="ja-JP" sz="2800" b="1" dirty="0">
              <a:ln w="22225">
                <a:noFill/>
                <a:prstDash val="solid"/>
              </a:ln>
              <a:solidFill>
                <a:srgbClr val="FF000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044445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ロタディスクについて</a:t>
            </a:r>
          </a:p>
        </p:txBody>
      </p:sp>
      <p:graphicFrame>
        <p:nvGraphicFramePr>
          <p:cNvPr id="9" name="図表 8"/>
          <p:cNvGraphicFramePr/>
          <p:nvPr/>
        </p:nvGraphicFramePr>
        <p:xfrm>
          <a:off x="90825" y="1490148"/>
          <a:ext cx="8789405" cy="1626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メモ 9"/>
          <p:cNvSpPr/>
          <p:nvPr/>
        </p:nvSpPr>
        <p:spPr>
          <a:xfrm>
            <a:off x="2326563" y="3700460"/>
            <a:ext cx="6553667" cy="787400"/>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ct val="150000"/>
              </a:lnSpc>
            </a:pPr>
            <a:r>
              <a:rPr lang="en-US" altLang="ja-JP" sz="3600" b="1" dirty="0">
                <a:solidFill>
                  <a:srgbClr val="FF0000"/>
                </a:solidFill>
                <a:latin typeface="HG丸ｺﾞｼｯｸM-PRO" panose="020F0600000000000000" pitchFamily="50" charset="-128"/>
                <a:ea typeface="HG丸ｺﾞｼｯｸM-PRO" panose="020F0600000000000000" pitchFamily="50" charset="-128"/>
              </a:rPr>
              <a:t>※</a:t>
            </a:r>
            <a:r>
              <a:rPr lang="ja-JP" altLang="ja-JP" sz="3600" b="1" dirty="0">
                <a:solidFill>
                  <a:srgbClr val="FF0000"/>
                </a:solidFill>
                <a:effectLst/>
                <a:latin typeface="HG丸ｺﾞｼｯｸM-PRO" panose="020F0600000000000000" pitchFamily="50" charset="-128"/>
                <a:ea typeface="HG丸ｺﾞｼｯｸM-PRO" panose="020F0600000000000000" pitchFamily="50" charset="-128"/>
              </a:rPr>
              <a:t>息吐きを行わないと、</a:t>
            </a:r>
            <a:endParaRPr lang="en-US" altLang="ja-JP" sz="3600" b="1" dirty="0">
              <a:solidFill>
                <a:srgbClr val="FF0000"/>
              </a:solidFill>
              <a:effectLst/>
              <a:latin typeface="HG丸ｺﾞｼｯｸM-PRO" panose="020F0600000000000000" pitchFamily="50" charset="-128"/>
              <a:ea typeface="HG丸ｺﾞｼｯｸM-PRO" panose="020F0600000000000000" pitchFamily="50" charset="-128"/>
            </a:endParaRPr>
          </a:p>
          <a:p>
            <a:pPr>
              <a:lnSpc>
                <a:spcPct val="150000"/>
              </a:lnSpc>
            </a:pPr>
            <a:r>
              <a:rPr lang="ja-JP" altLang="ja-JP" sz="3600" b="1" dirty="0">
                <a:solidFill>
                  <a:srgbClr val="FF0000"/>
                </a:solidFill>
                <a:effectLst/>
                <a:latin typeface="HG丸ｺﾞｼｯｸM-PRO" panose="020F0600000000000000" pitchFamily="50" charset="-128"/>
                <a:ea typeface="HG丸ｺﾞｼｯｸM-PRO" panose="020F0600000000000000" pitchFamily="50" charset="-128"/>
              </a:rPr>
              <a:t>吸入が十分にできません</a:t>
            </a:r>
          </a:p>
          <a:p>
            <a:pPr>
              <a:lnSpc>
                <a:spcPct val="150000"/>
              </a:lnSpc>
            </a:pPr>
            <a:endParaRPr kumimoji="1" lang="ja-JP" altLang="en-US" sz="3600" b="1" dirty="0">
              <a:solidFill>
                <a:srgbClr val="FF0000"/>
              </a:solidFill>
              <a:latin typeface="HG丸ｺﾞｼｯｸM-PRO" panose="020F0600000000000000" pitchFamily="50" charset="-128"/>
              <a:ea typeface="HG丸ｺﾞｼｯｸM-PRO" panose="020F0600000000000000" pitchFamily="50" charset="-128"/>
            </a:endParaRPr>
          </a:p>
        </p:txBody>
      </p:sp>
      <p:graphicFrame>
        <p:nvGraphicFramePr>
          <p:cNvPr id="11" name="図表 10"/>
          <p:cNvGraphicFramePr/>
          <p:nvPr>
            <p:extLst>
              <p:ext uri="{D42A27DB-BD31-4B8C-83A1-F6EECF244321}">
                <p14:modId xmlns:p14="http://schemas.microsoft.com/office/powerpoint/2010/main" val="1365582783"/>
              </p:ext>
            </p:extLst>
          </p:nvPr>
        </p:nvGraphicFramePr>
        <p:xfrm>
          <a:off x="243225" y="1642548"/>
          <a:ext cx="8789405" cy="16268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２、息吐き （共通）</a:t>
            </a:r>
          </a:p>
        </p:txBody>
      </p:sp>
    </p:spTree>
    <p:extLst>
      <p:ext uri="{BB962C8B-B14F-4D97-AF65-F5344CB8AC3E}">
        <p14:creationId xmlns:p14="http://schemas.microsoft.com/office/powerpoint/2010/main" val="3924904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2685" y="-54428"/>
            <a:ext cx="8229600" cy="1143000"/>
          </a:xfrm>
        </p:spPr>
        <p:txBody>
          <a:bodyPr>
            <a:normAutofit/>
          </a:bodyPr>
          <a:lstStyle/>
          <a:p>
            <a:r>
              <a:rPr kumimoji="1" lang="ja-JP" altLang="en-US" sz="3200" dirty="0">
                <a:latin typeface="富士ポップ" panose="040F0709000000000000" pitchFamily="49" charset="-128"/>
                <a:ea typeface="富士ポップ" panose="040F0709000000000000" pitchFamily="49" charset="-128"/>
              </a:rPr>
              <a:t>吸入指導研究会 実務担当薬剤師</a:t>
            </a:r>
          </a:p>
        </p:txBody>
      </p:sp>
      <p:sp>
        <p:nvSpPr>
          <p:cNvPr id="3" name="コンテンツ プレースホルダー 2"/>
          <p:cNvSpPr>
            <a:spLocks noGrp="1"/>
          </p:cNvSpPr>
          <p:nvPr>
            <p:ph idx="1"/>
          </p:nvPr>
        </p:nvSpPr>
        <p:spPr>
          <a:xfrm>
            <a:off x="2111828" y="1088572"/>
            <a:ext cx="8831943" cy="5008562"/>
          </a:xfrm>
        </p:spPr>
        <p:txBody>
          <a:bodyPr>
            <a:normAutofit fontScale="70000" lnSpcReduction="20000"/>
          </a:bodyPr>
          <a:lstStyle/>
          <a:p>
            <a:pPr marL="0" indent="0">
              <a:lnSpc>
                <a:spcPct val="170000"/>
              </a:lnSpc>
              <a:buNone/>
            </a:pPr>
            <a:r>
              <a:rPr kumimoji="1" lang="ja-JP" altLang="en-US" dirty="0">
                <a:latin typeface="富士ポップ" panose="040F0709000000000000" pitchFamily="49" charset="-128"/>
                <a:ea typeface="富士ポップ" panose="040F0709000000000000" pitchFamily="49" charset="-128"/>
              </a:rPr>
              <a:t>内藤 朋子</a:t>
            </a:r>
            <a:r>
              <a:rPr kumimoji="1" lang="en-US" altLang="ja-JP" dirty="0">
                <a:latin typeface="富士ポップ" panose="040F0709000000000000" pitchFamily="49" charset="-128"/>
                <a:ea typeface="富士ポップ" panose="040F0709000000000000" pitchFamily="49" charset="-128"/>
              </a:rPr>
              <a:t>	</a:t>
            </a:r>
            <a:r>
              <a:rPr kumimoji="1" lang="ja-JP" altLang="en-US" dirty="0">
                <a:latin typeface="富士ポップ" panose="040F0709000000000000" pitchFamily="49" charset="-128"/>
                <a:ea typeface="富士ポップ" panose="040F0709000000000000" pitchFamily="49" charset="-128"/>
              </a:rPr>
              <a:t>（まちのくすり屋さん）</a:t>
            </a:r>
            <a:endParaRPr kumimoji="1" lang="en-US" altLang="ja-JP" dirty="0">
              <a:latin typeface="富士ポップ" panose="040F0709000000000000" pitchFamily="49" charset="-128"/>
              <a:ea typeface="富士ポップ" panose="040F0709000000000000" pitchFamily="49" charset="-128"/>
            </a:endParaRPr>
          </a:p>
          <a:p>
            <a:pPr marL="0" indent="0">
              <a:lnSpc>
                <a:spcPct val="170000"/>
              </a:lnSpc>
              <a:buNone/>
            </a:pPr>
            <a:r>
              <a:rPr lang="ja-JP" altLang="en-US" dirty="0">
                <a:latin typeface="富士ポップ" panose="040F0709000000000000" pitchFamily="49" charset="-128"/>
                <a:ea typeface="富士ポップ" panose="040F0709000000000000" pitchFamily="49" charset="-128"/>
              </a:rPr>
              <a:t>北口 大介</a:t>
            </a:r>
            <a:r>
              <a:rPr lang="en-US" altLang="ja-JP" dirty="0">
                <a:latin typeface="富士ポップ" panose="040F0709000000000000" pitchFamily="49" charset="-128"/>
                <a:ea typeface="富士ポップ" panose="040F0709000000000000" pitchFamily="49" charset="-128"/>
              </a:rPr>
              <a:t>	</a:t>
            </a:r>
            <a:r>
              <a:rPr lang="ja-JP" altLang="en-US" dirty="0">
                <a:latin typeface="富士ポップ" panose="040F0709000000000000" pitchFamily="49" charset="-128"/>
                <a:ea typeface="富士ポップ" panose="040F0709000000000000" pitchFamily="49" charset="-128"/>
              </a:rPr>
              <a:t>（ひいらぎ薬局）</a:t>
            </a:r>
            <a:endParaRPr kumimoji="1" lang="en-US" altLang="ja-JP" dirty="0">
              <a:latin typeface="富士ポップ" panose="040F0709000000000000" pitchFamily="49" charset="-128"/>
              <a:ea typeface="富士ポップ" panose="040F0709000000000000" pitchFamily="49" charset="-128"/>
            </a:endParaRPr>
          </a:p>
          <a:p>
            <a:pPr marL="0" indent="0">
              <a:lnSpc>
                <a:spcPct val="170000"/>
              </a:lnSpc>
              <a:buNone/>
            </a:pPr>
            <a:r>
              <a:rPr lang="ja-JP" altLang="en-US" dirty="0">
                <a:latin typeface="富士ポップ" panose="040F0709000000000000" pitchFamily="49" charset="-128"/>
                <a:ea typeface="富士ポップ" panose="040F0709000000000000" pitchFamily="49" charset="-128"/>
              </a:rPr>
              <a:t>坂井 貴</a:t>
            </a:r>
            <a:r>
              <a:rPr lang="en-US" altLang="ja-JP" dirty="0">
                <a:latin typeface="富士ポップ" panose="040F0709000000000000" pitchFamily="49" charset="-128"/>
                <a:ea typeface="富士ポップ" panose="040F0709000000000000" pitchFamily="49" charset="-128"/>
              </a:rPr>
              <a:t>	</a:t>
            </a:r>
            <a:r>
              <a:rPr lang="ja-JP" altLang="en-US" dirty="0">
                <a:latin typeface="富士ポップ" panose="040F0709000000000000" pitchFamily="49" charset="-128"/>
                <a:ea typeface="富士ポップ" panose="040F0709000000000000" pitchFamily="49" charset="-128"/>
              </a:rPr>
              <a:t>（大善寺調剤薬局）</a:t>
            </a:r>
            <a:endParaRPr lang="en-US" altLang="ja-JP" dirty="0">
              <a:latin typeface="富士ポップ" panose="040F0709000000000000" pitchFamily="49" charset="-128"/>
              <a:ea typeface="富士ポップ" panose="040F0709000000000000" pitchFamily="49" charset="-128"/>
            </a:endParaRPr>
          </a:p>
          <a:p>
            <a:pPr marL="0" indent="0">
              <a:lnSpc>
                <a:spcPct val="170000"/>
              </a:lnSpc>
              <a:buNone/>
            </a:pPr>
            <a:r>
              <a:rPr lang="ja-JP" altLang="en-US" dirty="0">
                <a:latin typeface="富士ポップ" panose="040F0709000000000000" pitchFamily="49" charset="-128"/>
                <a:ea typeface="富士ポップ" panose="040F0709000000000000" pitchFamily="49" charset="-128"/>
              </a:rPr>
              <a:t>城後 惇一</a:t>
            </a:r>
            <a:r>
              <a:rPr lang="en-US" altLang="ja-JP" dirty="0">
                <a:latin typeface="富士ポップ" panose="040F0709000000000000" pitchFamily="49" charset="-128"/>
                <a:ea typeface="富士ポップ" panose="040F0709000000000000" pitchFamily="49" charset="-128"/>
              </a:rPr>
              <a:t>	</a:t>
            </a:r>
            <a:r>
              <a:rPr lang="ja-JP" altLang="en-US" dirty="0">
                <a:latin typeface="富士ポップ" panose="040F0709000000000000" pitchFamily="49" charset="-128"/>
                <a:ea typeface="富士ポップ" panose="040F0709000000000000" pitchFamily="49" charset="-128"/>
              </a:rPr>
              <a:t>（城南薬局）</a:t>
            </a:r>
            <a:endParaRPr lang="en-US" altLang="ja-JP" dirty="0">
              <a:latin typeface="富士ポップ" panose="040F0709000000000000" pitchFamily="49" charset="-128"/>
              <a:ea typeface="富士ポップ" panose="040F0709000000000000" pitchFamily="49" charset="-128"/>
            </a:endParaRPr>
          </a:p>
          <a:p>
            <a:pPr marL="0" indent="0">
              <a:lnSpc>
                <a:spcPct val="170000"/>
              </a:lnSpc>
              <a:buNone/>
            </a:pPr>
            <a:r>
              <a:rPr lang="ja-JP" altLang="en-US" dirty="0">
                <a:latin typeface="富士ポップ" panose="040F0709000000000000" pitchFamily="49" charset="-128"/>
                <a:ea typeface="富士ポップ" panose="040F0709000000000000" pitchFamily="49" charset="-128"/>
              </a:rPr>
              <a:t>鈴木 裕子</a:t>
            </a:r>
            <a:r>
              <a:rPr lang="en-US" altLang="ja-JP" dirty="0">
                <a:latin typeface="富士ポップ" panose="040F0709000000000000" pitchFamily="49" charset="-128"/>
                <a:ea typeface="富士ポップ" panose="040F0709000000000000" pitchFamily="49" charset="-128"/>
              </a:rPr>
              <a:t>	</a:t>
            </a:r>
            <a:r>
              <a:rPr lang="ja-JP" altLang="en-US" dirty="0">
                <a:latin typeface="富士ポップ" panose="040F0709000000000000" pitchFamily="49" charset="-128"/>
                <a:ea typeface="富士ポップ" panose="040F0709000000000000" pitchFamily="49" charset="-128"/>
              </a:rPr>
              <a:t>（</a:t>
            </a:r>
            <a:r>
              <a:rPr lang="en-US" altLang="ja-JP" dirty="0">
                <a:latin typeface="富士ポップ" panose="040F0709000000000000" pitchFamily="49" charset="-128"/>
                <a:ea typeface="富士ポップ" panose="040F0709000000000000" pitchFamily="49" charset="-128"/>
              </a:rPr>
              <a:t>COCORO</a:t>
            </a:r>
            <a:r>
              <a:rPr lang="ja-JP" altLang="en-US" dirty="0">
                <a:latin typeface="富士ポップ" panose="040F0709000000000000" pitchFamily="49" charset="-128"/>
                <a:ea typeface="富士ポップ" panose="040F0709000000000000" pitchFamily="49" charset="-128"/>
              </a:rPr>
              <a:t>薬局）</a:t>
            </a:r>
            <a:endParaRPr lang="en-US" altLang="ja-JP" dirty="0">
              <a:latin typeface="富士ポップ" panose="040F0709000000000000" pitchFamily="49" charset="-128"/>
              <a:ea typeface="富士ポップ" panose="040F0709000000000000" pitchFamily="49" charset="-128"/>
            </a:endParaRPr>
          </a:p>
          <a:p>
            <a:pPr marL="0" indent="0">
              <a:lnSpc>
                <a:spcPct val="170000"/>
              </a:lnSpc>
              <a:buNone/>
            </a:pPr>
            <a:r>
              <a:rPr lang="ja-JP" altLang="en-US" dirty="0">
                <a:latin typeface="富士ポップ" panose="040F0709000000000000" pitchFamily="49" charset="-128"/>
                <a:ea typeface="富士ポップ" panose="040F0709000000000000" pitchFamily="49" charset="-128"/>
              </a:rPr>
              <a:t>野田 泉</a:t>
            </a:r>
            <a:r>
              <a:rPr lang="en-US" altLang="ja-JP" dirty="0">
                <a:latin typeface="富士ポップ" panose="040F0709000000000000" pitchFamily="49" charset="-128"/>
                <a:ea typeface="富士ポップ" panose="040F0709000000000000" pitchFamily="49" charset="-128"/>
              </a:rPr>
              <a:t>	</a:t>
            </a:r>
            <a:r>
              <a:rPr lang="ja-JP" altLang="en-US" dirty="0">
                <a:latin typeface="富士ポップ" panose="040F0709000000000000" pitchFamily="49" charset="-128"/>
                <a:ea typeface="富士ポップ" panose="040F0709000000000000" pitchFamily="49" charset="-128"/>
              </a:rPr>
              <a:t>（まちのくすり屋さん）</a:t>
            </a:r>
            <a:endParaRPr lang="en-US" altLang="ja-JP" dirty="0">
              <a:latin typeface="富士ポップ" panose="040F0709000000000000" pitchFamily="49" charset="-128"/>
              <a:ea typeface="富士ポップ" panose="040F0709000000000000" pitchFamily="49" charset="-128"/>
            </a:endParaRPr>
          </a:p>
          <a:p>
            <a:pPr marL="0" indent="0">
              <a:lnSpc>
                <a:spcPct val="220000"/>
              </a:lnSpc>
              <a:buNone/>
            </a:pPr>
            <a:r>
              <a:rPr lang="ja-JP" altLang="en-US" dirty="0">
                <a:latin typeface="富士ポップ" panose="040F0709000000000000" pitchFamily="49" charset="-128"/>
                <a:ea typeface="富士ポップ" panose="040F0709000000000000" pitchFamily="49" charset="-128"/>
              </a:rPr>
              <a:t>梅野 有紀</a:t>
            </a:r>
            <a:r>
              <a:rPr lang="en-US" altLang="ja-JP" dirty="0">
                <a:latin typeface="富士ポップ" panose="040F0709000000000000" pitchFamily="49" charset="-128"/>
                <a:ea typeface="富士ポップ" panose="040F0709000000000000" pitchFamily="49" charset="-128"/>
              </a:rPr>
              <a:t>	</a:t>
            </a:r>
            <a:r>
              <a:rPr lang="ja-JP" altLang="en-US" dirty="0">
                <a:latin typeface="富士ポップ" panose="040F0709000000000000" pitchFamily="49" charset="-128"/>
                <a:ea typeface="富士ポップ" panose="040F0709000000000000" pitchFamily="49" charset="-128"/>
              </a:rPr>
              <a:t>（久留米大学）</a:t>
            </a:r>
            <a:endParaRPr lang="en-US" altLang="ja-JP" dirty="0">
              <a:latin typeface="富士ポップ" panose="040F0709000000000000" pitchFamily="49" charset="-128"/>
              <a:ea typeface="富士ポップ" panose="040F0709000000000000" pitchFamily="49" charset="-128"/>
            </a:endParaRPr>
          </a:p>
          <a:p>
            <a:pPr marL="0" indent="0">
              <a:lnSpc>
                <a:spcPct val="170000"/>
              </a:lnSpc>
              <a:buNone/>
            </a:pPr>
            <a:r>
              <a:rPr lang="ja-JP" altLang="en-US" dirty="0">
                <a:latin typeface="富士ポップ" panose="040F0709000000000000" pitchFamily="49" charset="-128"/>
                <a:ea typeface="富士ポップ" panose="040F0709000000000000" pitchFamily="49" charset="-128"/>
              </a:rPr>
              <a:t>横通 佑典　　（</a:t>
            </a:r>
            <a:r>
              <a:rPr lang="en-US" altLang="ja-JP" dirty="0">
                <a:latin typeface="富士ポップ" panose="040F0709000000000000" pitchFamily="49" charset="-128"/>
                <a:ea typeface="富士ポップ" panose="040F0709000000000000" pitchFamily="49" charset="-128"/>
              </a:rPr>
              <a:t>COCORO</a:t>
            </a:r>
            <a:r>
              <a:rPr lang="ja-JP" altLang="en-US" dirty="0">
                <a:latin typeface="富士ポップ" panose="040F0709000000000000" pitchFamily="49" charset="-128"/>
                <a:ea typeface="富士ポップ" panose="040F0709000000000000" pitchFamily="49" charset="-128"/>
              </a:rPr>
              <a:t>薬局）</a:t>
            </a:r>
            <a:endParaRPr lang="en-US" altLang="ja-JP" dirty="0">
              <a:latin typeface="富士ポップ" panose="040F0709000000000000" pitchFamily="49" charset="-128"/>
              <a:ea typeface="富士ポップ" panose="040F0709000000000000" pitchFamily="49" charset="-128"/>
            </a:endParaRPr>
          </a:p>
        </p:txBody>
      </p:sp>
    </p:spTree>
    <p:extLst>
      <p:ext uri="{BB962C8B-B14F-4D97-AF65-F5344CB8AC3E}">
        <p14:creationId xmlns:p14="http://schemas.microsoft.com/office/powerpoint/2010/main" val="3443317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３、吸入</a:t>
            </a:r>
          </a:p>
        </p:txBody>
      </p:sp>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ロタディスクについて</a:t>
            </a:r>
          </a:p>
        </p:txBody>
      </p:sp>
      <p:graphicFrame>
        <p:nvGraphicFramePr>
          <p:cNvPr id="14" name="図表 13"/>
          <p:cNvGraphicFramePr/>
          <p:nvPr>
            <p:extLst>
              <p:ext uri="{D42A27DB-BD31-4B8C-83A1-F6EECF244321}">
                <p14:modId xmlns:p14="http://schemas.microsoft.com/office/powerpoint/2010/main" val="62983268"/>
              </p:ext>
            </p:extLst>
          </p:nvPr>
        </p:nvGraphicFramePr>
        <p:xfrm>
          <a:off x="139317" y="1738149"/>
          <a:ext cx="8789405" cy="1577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正方形/長方形 1"/>
          <p:cNvSpPr/>
          <p:nvPr/>
        </p:nvSpPr>
        <p:spPr>
          <a:xfrm>
            <a:off x="854764" y="3789187"/>
            <a:ext cx="9501809" cy="1569660"/>
          </a:xfrm>
          <a:prstGeom prst="rect">
            <a:avLst/>
          </a:prstGeom>
        </p:spPr>
        <p:txBody>
          <a:bodyPr wrap="square">
            <a:spAutoFit/>
          </a:bodyPr>
          <a:lstStyle/>
          <a:p>
            <a:pPr lvl="0">
              <a:defRPr/>
            </a:pPr>
            <a:r>
              <a:rPr lang="ja-JP" altLang="en-US" sz="3200" b="1" dirty="0">
                <a:solidFill>
                  <a:srgbClr val="FF0000"/>
                </a:solidFill>
                <a:latin typeface="HG丸ｺﾞｼｯｸM-PRO" panose="020F0600000000000000" pitchFamily="50" charset="-128"/>
                <a:ea typeface="HG丸ｺﾞｼｯｸM-PRO" panose="020F0600000000000000" pitchFamily="50" charset="-128"/>
              </a:rPr>
              <a:t>・吸入口のくわえすぎや、指で通気孔を</a:t>
            </a:r>
            <a:endParaRPr lang="en-US" altLang="ja-JP" sz="3200" b="1" dirty="0">
              <a:solidFill>
                <a:srgbClr val="FF0000"/>
              </a:solidFill>
              <a:latin typeface="HG丸ｺﾞｼｯｸM-PRO" panose="020F0600000000000000" pitchFamily="50" charset="-128"/>
              <a:ea typeface="HG丸ｺﾞｼｯｸM-PRO" panose="020F0600000000000000" pitchFamily="50" charset="-128"/>
            </a:endParaRPr>
          </a:p>
          <a:p>
            <a:pPr lvl="0">
              <a:defRPr/>
            </a:pPr>
            <a:r>
              <a:rPr lang="ja-JP" altLang="en-US" sz="3200" b="1" dirty="0">
                <a:solidFill>
                  <a:srgbClr val="FF0000"/>
                </a:solidFill>
                <a:latin typeface="HG丸ｺﾞｼｯｸM-PRO" panose="020F0600000000000000" pitchFamily="50" charset="-128"/>
                <a:ea typeface="HG丸ｺﾞｼｯｸM-PRO" panose="020F0600000000000000" pitchFamily="50" charset="-128"/>
              </a:rPr>
              <a:t>　塞がないように注意してください</a:t>
            </a:r>
          </a:p>
          <a:p>
            <a:pPr lvl="0">
              <a:defRPr/>
            </a:pPr>
            <a:endParaRPr lang="ja-JP" altLang="ja-JP" sz="3200"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839944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ロタディスクについて</a:t>
            </a:r>
          </a:p>
        </p:txBody>
      </p:sp>
      <p:graphicFrame>
        <p:nvGraphicFramePr>
          <p:cNvPr id="6" name="図表 5"/>
          <p:cNvGraphicFramePr/>
          <p:nvPr>
            <p:extLst>
              <p:ext uri="{D42A27DB-BD31-4B8C-83A1-F6EECF244321}">
                <p14:modId xmlns:p14="http://schemas.microsoft.com/office/powerpoint/2010/main" val="3448452497"/>
              </p:ext>
            </p:extLst>
          </p:nvPr>
        </p:nvGraphicFramePr>
        <p:xfrm>
          <a:off x="0" y="1476060"/>
          <a:ext cx="8963892" cy="1361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図表 15"/>
          <p:cNvGraphicFramePr/>
          <p:nvPr>
            <p:extLst>
              <p:ext uri="{D42A27DB-BD31-4B8C-83A1-F6EECF244321}">
                <p14:modId xmlns:p14="http://schemas.microsoft.com/office/powerpoint/2010/main" val="2128131805"/>
              </p:ext>
            </p:extLst>
          </p:nvPr>
        </p:nvGraphicFramePr>
        <p:xfrm>
          <a:off x="0" y="4144548"/>
          <a:ext cx="8963892" cy="16344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タイトル 1"/>
          <p:cNvSpPr txBox="1">
            <a:spLocks/>
          </p:cNvSpPr>
          <p:nvPr/>
        </p:nvSpPr>
        <p:spPr>
          <a:xfrm>
            <a:off x="593980" y="89828"/>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４、息止め</a:t>
            </a:r>
            <a:r>
              <a:rPr lang="ja-JP" altLang="en-US" sz="28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　</a:t>
            </a:r>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５、息吐き （共通）</a:t>
            </a:r>
          </a:p>
        </p:txBody>
      </p:sp>
      <p:sp>
        <p:nvSpPr>
          <p:cNvPr id="10" name="正方形/長方形 9"/>
          <p:cNvSpPr/>
          <p:nvPr/>
        </p:nvSpPr>
        <p:spPr>
          <a:xfrm>
            <a:off x="593980" y="2898554"/>
            <a:ext cx="8550020" cy="1084912"/>
          </a:xfrm>
          <a:prstGeom prst="rect">
            <a:avLst/>
          </a:prstGeom>
        </p:spPr>
        <p:txBody>
          <a:bodyPr wrap="square">
            <a:spAutoFit/>
          </a:bodyPr>
          <a:lstStyle/>
          <a:p>
            <a:r>
              <a:rPr lang="ja-JP" altLang="en-US" b="1" dirty="0">
                <a:solidFill>
                  <a:srgbClr val="FF0000"/>
                </a:solidFill>
                <a:latin typeface="HG丸ｺﾞｼｯｸM-PRO" panose="020F0600000000000000" pitchFamily="50" charset="-128"/>
                <a:ea typeface="HG丸ｺﾞｼｯｸM-PRO" panose="020F0600000000000000" pitchFamily="50" charset="-128"/>
              </a:rPr>
              <a:t>・薬剤を気管支から肺まで効率よく吸収させる（肺内沈着率を上げる）ために、</a:t>
            </a:r>
            <a:endParaRPr lang="en-US" altLang="ja-JP" b="1" dirty="0">
              <a:solidFill>
                <a:srgbClr val="FF0000"/>
              </a:solidFill>
              <a:latin typeface="HG丸ｺﾞｼｯｸM-PRO" panose="020F0600000000000000" pitchFamily="50" charset="-128"/>
              <a:ea typeface="HG丸ｺﾞｼｯｸM-PRO" panose="020F0600000000000000" pitchFamily="50" charset="-128"/>
            </a:endParaRPr>
          </a:p>
          <a:p>
            <a:r>
              <a:rPr lang="en-US" altLang="ja-JP" b="1" dirty="0">
                <a:solidFill>
                  <a:srgbClr val="FF0000"/>
                </a:solidFill>
                <a:latin typeface="HG丸ｺﾞｼｯｸM-PRO" panose="020F0600000000000000" pitchFamily="50" charset="-128"/>
                <a:ea typeface="HG丸ｺﾞｼｯｸM-PRO" panose="020F0600000000000000" pitchFamily="50" charset="-128"/>
              </a:rPr>
              <a:t>  </a:t>
            </a:r>
            <a:r>
              <a:rPr lang="ja-JP" altLang="en-US" b="1" dirty="0">
                <a:solidFill>
                  <a:srgbClr val="FF0000"/>
                </a:solidFill>
                <a:latin typeface="HG丸ｺﾞｼｯｸM-PRO" panose="020F0600000000000000" pitchFamily="50" charset="-128"/>
                <a:ea typeface="HG丸ｺﾞｼｯｸM-PRO" panose="020F0600000000000000" pitchFamily="50" charset="-128"/>
              </a:rPr>
              <a:t>息止めが必要です。</a:t>
            </a:r>
            <a:endParaRPr lang="en-US" altLang="ja-JP" b="1" dirty="0">
              <a:solidFill>
                <a:srgbClr val="FF0000"/>
              </a:solidFill>
              <a:latin typeface="HG丸ｺﾞｼｯｸM-PRO" panose="020F0600000000000000" pitchFamily="50" charset="-128"/>
              <a:ea typeface="HG丸ｺﾞｼｯｸM-PRO" panose="020F0600000000000000" pitchFamily="50" charset="-128"/>
            </a:endParaRPr>
          </a:p>
          <a:p>
            <a:endParaRPr lang="ja-JP" altLang="en-US" sz="1050" b="1" dirty="0">
              <a:solidFill>
                <a:srgbClr val="FF0000"/>
              </a:solidFill>
              <a:latin typeface="HG丸ｺﾞｼｯｸM-PRO" panose="020F0600000000000000" pitchFamily="50" charset="-128"/>
              <a:ea typeface="HG丸ｺﾞｼｯｸM-PRO" panose="020F0600000000000000" pitchFamily="50" charset="-128"/>
            </a:endParaRPr>
          </a:p>
          <a:p>
            <a:r>
              <a:rPr lang="ja-JP" altLang="en-US" b="1" dirty="0">
                <a:solidFill>
                  <a:srgbClr val="FF0000"/>
                </a:solidFill>
                <a:latin typeface="HG丸ｺﾞｼｯｸM-PRO" panose="020F0600000000000000" pitchFamily="50" charset="-128"/>
                <a:ea typeface="HG丸ｺﾞｼｯｸM-PRO" panose="020F0600000000000000" pitchFamily="50" charset="-128"/>
              </a:rPr>
              <a:t>・息止めが難しい患者でも、意識して一瞬でも息をこらえることが重要です</a:t>
            </a:r>
          </a:p>
        </p:txBody>
      </p:sp>
      <p:sp>
        <p:nvSpPr>
          <p:cNvPr id="8" name="下矢印 16">
            <a:extLst>
              <a:ext uri="{FF2B5EF4-FFF2-40B4-BE49-F238E27FC236}">
                <a16:creationId xmlns:a16="http://schemas.microsoft.com/office/drawing/2014/main" id="{0F23B649-9296-475F-B6DC-1F8EAF8B0BE7}"/>
              </a:ext>
            </a:extLst>
          </p:cNvPr>
          <p:cNvSpPr/>
          <p:nvPr/>
        </p:nvSpPr>
        <p:spPr>
          <a:xfrm rot="752369">
            <a:off x="837300" y="4984076"/>
            <a:ext cx="261481" cy="477945"/>
          </a:xfrm>
          <a:prstGeom prst="downArrow">
            <a:avLst/>
          </a:prstGeom>
          <a:solidFill>
            <a:srgbClr val="5B9BD5">
              <a:alpha val="30196"/>
            </a:srgbClr>
          </a:solidFill>
          <a:ln>
            <a:solidFill>
              <a:srgbClr val="41719C">
                <a:alpha val="9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508656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６、後片付け</a:t>
            </a:r>
          </a:p>
        </p:txBody>
      </p:sp>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ロタディスクについて</a:t>
            </a:r>
          </a:p>
        </p:txBody>
      </p:sp>
      <p:sp>
        <p:nvSpPr>
          <p:cNvPr id="4" name="正方形/長方形 3"/>
          <p:cNvSpPr/>
          <p:nvPr/>
        </p:nvSpPr>
        <p:spPr>
          <a:xfrm>
            <a:off x="527539" y="3626231"/>
            <a:ext cx="8436353" cy="954107"/>
          </a:xfrm>
          <a:prstGeom prst="rect">
            <a:avLst/>
          </a:prstGeom>
        </p:spPr>
        <p:txBody>
          <a:bodyPr wrap="square">
            <a:spAutoFit/>
          </a:bodyPr>
          <a:lstStyle/>
          <a:p>
            <a:pPr lvl="0">
              <a:defRPr/>
            </a:pPr>
            <a:r>
              <a:rPr lang="ja-JP" altLang="en-US" sz="2800" b="1" dirty="0">
                <a:solidFill>
                  <a:srgbClr val="FF0000"/>
                </a:solidFill>
                <a:latin typeface="HG丸ｺﾞｼｯｸM-PRO" panose="020F0600000000000000" pitchFamily="50" charset="-128"/>
                <a:ea typeface="HG丸ｺﾞｼｯｸM-PRO" panose="020F0600000000000000" pitchFamily="50" charset="-128"/>
              </a:rPr>
              <a:t>・</a:t>
            </a:r>
            <a:r>
              <a:rPr lang="ja-JP" altLang="ja-JP" sz="2800" b="1" dirty="0">
                <a:solidFill>
                  <a:srgbClr val="FF0000"/>
                </a:solidFill>
                <a:latin typeface="HG丸ｺﾞｼｯｸM-PRO" panose="020F0600000000000000" pitchFamily="50" charset="-128"/>
                <a:ea typeface="HG丸ｺﾞｼｯｸM-PRO" panose="020F0600000000000000" pitchFamily="50" charset="-128"/>
              </a:rPr>
              <a:t>カバーをする前に、吸入口をティッシュなどで拭くことで清潔に保てます</a:t>
            </a:r>
            <a:r>
              <a:rPr lang="ja-JP" altLang="en-US" sz="2800" b="1" dirty="0">
                <a:solidFill>
                  <a:srgbClr val="FF0000"/>
                </a:solidFill>
                <a:latin typeface="HG丸ｺﾞｼｯｸM-PRO" panose="020F0600000000000000" pitchFamily="50" charset="-128"/>
                <a:ea typeface="HG丸ｺﾞｼｯｸM-PRO" panose="020F0600000000000000" pitchFamily="50" charset="-128"/>
              </a:rPr>
              <a:t>。</a:t>
            </a:r>
            <a:endParaRPr lang="ja-JP" altLang="ja-JP" sz="2800" dirty="0">
              <a:solidFill>
                <a:srgbClr val="FF0000"/>
              </a:solidFill>
              <a:latin typeface="HG丸ｺﾞｼｯｸM-PRO" panose="020F0600000000000000" pitchFamily="50" charset="-128"/>
              <a:ea typeface="HG丸ｺﾞｼｯｸM-PRO" panose="020F0600000000000000" pitchFamily="50" charset="-128"/>
            </a:endParaRPr>
          </a:p>
        </p:txBody>
      </p:sp>
      <p:graphicFrame>
        <p:nvGraphicFramePr>
          <p:cNvPr id="6" name="図表 5"/>
          <p:cNvGraphicFramePr/>
          <p:nvPr>
            <p:extLst>
              <p:ext uri="{D42A27DB-BD31-4B8C-83A1-F6EECF244321}">
                <p14:modId xmlns:p14="http://schemas.microsoft.com/office/powerpoint/2010/main" val="1036663497"/>
              </p:ext>
            </p:extLst>
          </p:nvPr>
        </p:nvGraphicFramePr>
        <p:xfrm>
          <a:off x="441858" y="1639235"/>
          <a:ext cx="8561791" cy="1634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8935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ロタディスクについて</a:t>
            </a:r>
          </a:p>
        </p:txBody>
      </p:sp>
      <p:graphicFrame>
        <p:nvGraphicFramePr>
          <p:cNvPr id="9" name="図表 8"/>
          <p:cNvGraphicFramePr/>
          <p:nvPr>
            <p:extLst>
              <p:ext uri="{D42A27DB-BD31-4B8C-83A1-F6EECF244321}">
                <p14:modId xmlns:p14="http://schemas.microsoft.com/office/powerpoint/2010/main" val="2821678902"/>
              </p:ext>
            </p:extLst>
          </p:nvPr>
        </p:nvGraphicFramePr>
        <p:xfrm>
          <a:off x="171585" y="1557859"/>
          <a:ext cx="8651631" cy="1660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７、うがい（共通）</a:t>
            </a:r>
          </a:p>
        </p:txBody>
      </p:sp>
      <p:sp>
        <p:nvSpPr>
          <p:cNvPr id="8" name="メモ 7"/>
          <p:cNvSpPr/>
          <p:nvPr/>
        </p:nvSpPr>
        <p:spPr>
          <a:xfrm>
            <a:off x="735576" y="4701232"/>
            <a:ext cx="7913410" cy="1005840"/>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kumimoji="1" lang="ja-JP" altLang="en-US" sz="2400" b="1" dirty="0">
                <a:solidFill>
                  <a:srgbClr val="FF0000"/>
                </a:solidFill>
                <a:effectLst/>
                <a:latin typeface="HG丸ｺﾞｼｯｸM-PRO" panose="020F0600000000000000" pitchFamily="50" charset="-128"/>
                <a:ea typeface="HG丸ｺﾞｼｯｸM-PRO" panose="020F0600000000000000" pitchFamily="50" charset="-128"/>
              </a:rPr>
              <a:t>・うがいをきちんと行うことによって、吸入ステロイドによる、口腔内カンジダや嗄声などの副作用の発現を防止します。</a:t>
            </a:r>
            <a:endParaRPr kumimoji="1" lang="ja-JP" altLang="en-US" sz="24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0" name="テキスト ボックス 35"/>
          <p:cNvSpPr txBox="1"/>
          <p:nvPr/>
        </p:nvSpPr>
        <p:spPr>
          <a:xfrm>
            <a:off x="824052" y="3634637"/>
            <a:ext cx="7726823" cy="83099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b="1" dirty="0">
                <a:solidFill>
                  <a:srgbClr val="FF0000"/>
                </a:solidFill>
                <a:effectLst/>
                <a:latin typeface="HG丸ｺﾞｼｯｸM-PRO" panose="020F0600000000000000" pitchFamily="50" charset="-128"/>
                <a:ea typeface="HG丸ｺﾞｼｯｸM-PRO" panose="020F0600000000000000" pitchFamily="50" charset="-128"/>
              </a:rPr>
              <a:t>・</a:t>
            </a:r>
            <a:r>
              <a:rPr kumimoji="1" lang="ja-JP" altLang="ja-JP" sz="2400" b="1" dirty="0">
                <a:solidFill>
                  <a:srgbClr val="FF0000"/>
                </a:solidFill>
                <a:effectLst/>
                <a:latin typeface="HG丸ｺﾞｼｯｸM-PRO" panose="020F0600000000000000" pitchFamily="50" charset="-128"/>
                <a:ea typeface="HG丸ｺﾞｼｯｸM-PRO" panose="020F0600000000000000" pitchFamily="50" charset="-128"/>
              </a:rPr>
              <a:t>必要な分の薬は吸入した時点で浸透しているのですぐにうがいをして問題ありません。</a:t>
            </a:r>
            <a:endParaRPr lang="ja-JP" altLang="ja-JP" sz="2400" b="1" dirty="0">
              <a:solidFill>
                <a:srgbClr val="FF0000"/>
              </a:solidFill>
              <a:effectLst/>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648428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404447"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吸入前後のポイント！</a:t>
            </a:r>
            <a:endParaRPr lang="en-US" altLang="ja-JP"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ロタディスクについて</a:t>
            </a:r>
          </a:p>
        </p:txBody>
      </p:sp>
      <p:graphicFrame>
        <p:nvGraphicFramePr>
          <p:cNvPr id="14" name="図表 13">
            <a:extLst>
              <a:ext uri="{FF2B5EF4-FFF2-40B4-BE49-F238E27FC236}">
                <a16:creationId xmlns:a16="http://schemas.microsoft.com/office/drawing/2014/main" id="{00000000-0008-0000-1F00-000003000000}"/>
              </a:ext>
            </a:extLst>
          </p:cNvPr>
          <p:cNvGraphicFramePr/>
          <p:nvPr>
            <p:extLst>
              <p:ext uri="{D42A27DB-BD31-4B8C-83A1-F6EECF244321}">
                <p14:modId xmlns:p14="http://schemas.microsoft.com/office/powerpoint/2010/main" val="1064838113"/>
              </p:ext>
            </p:extLst>
          </p:nvPr>
        </p:nvGraphicFramePr>
        <p:xfrm>
          <a:off x="205664" y="1177047"/>
          <a:ext cx="8441381" cy="4528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図表 5">
            <a:extLst>
              <a:ext uri="{FF2B5EF4-FFF2-40B4-BE49-F238E27FC236}">
                <a16:creationId xmlns:a16="http://schemas.microsoft.com/office/drawing/2014/main" id="{00000000-0008-0000-1F00-000002000000}"/>
              </a:ext>
            </a:extLst>
          </p:cNvPr>
          <p:cNvGraphicFramePr/>
          <p:nvPr>
            <p:extLst>
              <p:ext uri="{D42A27DB-BD31-4B8C-83A1-F6EECF244321}">
                <p14:modId xmlns:p14="http://schemas.microsoft.com/office/powerpoint/2010/main" val="1345423251"/>
              </p:ext>
            </p:extLst>
          </p:nvPr>
        </p:nvGraphicFramePr>
        <p:xfrm>
          <a:off x="1070043" y="854766"/>
          <a:ext cx="7130374" cy="25499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正方形/長方形 4">
            <a:extLst>
              <a:ext uri="{FF2B5EF4-FFF2-40B4-BE49-F238E27FC236}">
                <a16:creationId xmlns:a16="http://schemas.microsoft.com/office/drawing/2014/main" id="{5C918F4A-2409-4AB9-AFC4-8C90CDC9500C}"/>
              </a:ext>
            </a:extLst>
          </p:cNvPr>
          <p:cNvSpPr/>
          <p:nvPr/>
        </p:nvSpPr>
        <p:spPr>
          <a:xfrm>
            <a:off x="554477" y="3746442"/>
            <a:ext cx="7898860" cy="2308324"/>
          </a:xfrm>
          <a:prstGeom prst="rect">
            <a:avLst/>
          </a:prstGeom>
        </p:spPr>
        <p:txBody>
          <a:bodyPr wrap="square">
            <a:spAutoFit/>
          </a:bodyPr>
          <a:lstStyle/>
          <a:p>
            <a:pPr>
              <a:lnSpc>
                <a:spcPct val="150000"/>
              </a:lnSpc>
            </a:pPr>
            <a:r>
              <a:rPr lang="ja-JP" altLang="en-US" sz="1600" b="1" dirty="0">
                <a:latin typeface="HG丸ｺﾞｼｯｸM-PRO" panose="020F0600000000000000" pitchFamily="50" charset="-128"/>
                <a:ea typeface="HG丸ｺﾞｼｯｸM-PRO" panose="020F0600000000000000" pitchFamily="50" charset="-128"/>
              </a:rPr>
              <a:t>吸入前</a:t>
            </a:r>
            <a:endParaRPr lang="en-US" altLang="ja-JP" sz="1600" b="1"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600" b="1" dirty="0">
                <a:solidFill>
                  <a:srgbClr val="FF0000"/>
                </a:solidFill>
                <a:latin typeface="HG丸ｺﾞｼｯｸM-PRO" panose="020F0600000000000000" pitchFamily="50" charset="-128"/>
                <a:ea typeface="HG丸ｺﾞｼｯｸM-PRO" panose="020F0600000000000000" pitchFamily="50" charset="-128"/>
              </a:rPr>
              <a:t>・ブリスターに刺した針はしっかりとカチッというまで戻したかチェック！</a:t>
            </a:r>
            <a:endParaRPr lang="en-US" altLang="ja-JP" sz="1600" b="1" dirty="0">
              <a:solidFill>
                <a:srgbClr val="FF0000"/>
              </a:solidFill>
              <a:latin typeface="HG丸ｺﾞｼｯｸM-PRO" panose="020F0600000000000000" pitchFamily="50" charset="-128"/>
              <a:ea typeface="HG丸ｺﾞｼｯｸM-PRO" panose="020F0600000000000000" pitchFamily="50" charset="-128"/>
            </a:endParaRPr>
          </a:p>
          <a:p>
            <a:pPr>
              <a:lnSpc>
                <a:spcPct val="150000"/>
              </a:lnSpc>
            </a:pPr>
            <a:r>
              <a:rPr lang="ja-JP" altLang="en-US" sz="1600" b="1" dirty="0">
                <a:solidFill>
                  <a:srgbClr val="FF0000"/>
                </a:solidFill>
                <a:latin typeface="HG丸ｺﾞｼｯｸM-PRO" panose="020F0600000000000000" pitchFamily="50" charset="-128"/>
                <a:ea typeface="HG丸ｺﾞｼｯｸM-PRO" panose="020F0600000000000000" pitchFamily="50" charset="-128"/>
              </a:rPr>
              <a:t>・ブリスターに針を刺して貫通後は、フタをトントンと叩き、ブリスター内部に</a:t>
            </a:r>
            <a:endParaRPr lang="en-US" altLang="ja-JP" sz="1600" b="1" dirty="0">
              <a:solidFill>
                <a:srgbClr val="FF0000"/>
              </a:solidFill>
              <a:latin typeface="HG丸ｺﾞｼｯｸM-PRO" panose="020F0600000000000000" pitchFamily="50" charset="-128"/>
              <a:ea typeface="HG丸ｺﾞｼｯｸM-PRO" panose="020F0600000000000000" pitchFamily="50" charset="-128"/>
            </a:endParaRPr>
          </a:p>
          <a:p>
            <a:pPr>
              <a:lnSpc>
                <a:spcPct val="150000"/>
              </a:lnSpc>
            </a:pPr>
            <a:r>
              <a:rPr lang="ja-JP" altLang="en-US" sz="1600" b="1" dirty="0">
                <a:solidFill>
                  <a:srgbClr val="FF0000"/>
                </a:solidFill>
                <a:latin typeface="HG丸ｺﾞｼｯｸM-PRO" panose="020F0600000000000000" pitchFamily="50" charset="-128"/>
                <a:ea typeface="HG丸ｺﾞｼｯｸM-PRO" panose="020F0600000000000000" pitchFamily="50" charset="-128"/>
              </a:rPr>
              <a:t>　残っている薬剤をしっかり落とす。</a:t>
            </a:r>
            <a:endParaRPr lang="en-US" altLang="ja-JP" sz="1600" b="1" dirty="0">
              <a:solidFill>
                <a:srgbClr val="FF0000"/>
              </a:solidFill>
              <a:latin typeface="HG丸ｺﾞｼｯｸM-PRO" panose="020F0600000000000000" pitchFamily="50" charset="-128"/>
              <a:ea typeface="HG丸ｺﾞｼｯｸM-PRO" panose="020F0600000000000000" pitchFamily="50" charset="-128"/>
            </a:endParaRPr>
          </a:p>
          <a:p>
            <a:pPr>
              <a:lnSpc>
                <a:spcPct val="150000"/>
              </a:lnSpc>
            </a:pPr>
            <a:r>
              <a:rPr lang="ja-JP" altLang="en-US" sz="1600" b="1" dirty="0">
                <a:latin typeface="HG丸ｺﾞｼｯｸM-PRO" panose="020F0600000000000000" pitchFamily="50" charset="-128"/>
                <a:ea typeface="HG丸ｺﾞｼｯｸM-PRO" panose="020F0600000000000000" pitchFamily="50" charset="-128"/>
              </a:rPr>
              <a:t>吸入後</a:t>
            </a:r>
            <a:endParaRPr lang="en-US" altLang="ja-JP" sz="1600" b="1"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600" b="1" dirty="0">
                <a:solidFill>
                  <a:srgbClr val="FF0000"/>
                </a:solidFill>
                <a:latin typeface="HG丸ｺﾞｼｯｸM-PRO" panose="020F0600000000000000" pitchFamily="50" charset="-128"/>
                <a:ea typeface="HG丸ｺﾞｼｯｸM-PRO" panose="020F0600000000000000" pitchFamily="50" charset="-128"/>
              </a:rPr>
              <a:t>・最初だけでいいので吸入後のブリスター内部を一緒に確認。</a:t>
            </a:r>
            <a:endParaRPr lang="en-US" altLang="ja-JP" sz="1600" b="1"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294121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806027" y="683118"/>
            <a:ext cx="7872760" cy="4500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テーマ３：</a:t>
            </a:r>
            <a:r>
              <a:rPr lang="ja-JP" alt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イナビル</a:t>
            </a:r>
            <a:endParaRPr lang="en-US" altLang="ja-JP" sz="60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087067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806027" y="683118"/>
            <a:ext cx="7872760" cy="4500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イナビルについて</a:t>
            </a:r>
            <a:endParaRPr lang="en-US" altLang="ja-JP" sz="60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448832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06898" y="175291"/>
            <a:ext cx="4137102" cy="200722"/>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全デバイス共通</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吸入の手順</a:t>
            </a:r>
          </a:p>
        </p:txBody>
      </p:sp>
      <p:sp>
        <p:nvSpPr>
          <p:cNvPr id="10" name="タイトル 1"/>
          <p:cNvSpPr txBox="1">
            <a:spLocks/>
          </p:cNvSpPr>
          <p:nvPr/>
        </p:nvSpPr>
        <p:spPr>
          <a:xfrm>
            <a:off x="1743097" y="778915"/>
            <a:ext cx="5712779" cy="391831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０、デバイスの特徴</a:t>
            </a:r>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１、薬の準備（初回操作、毎回操作）</a:t>
            </a:r>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２、息吐き</a:t>
            </a:r>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３、吸入</a:t>
            </a:r>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４、息止め</a:t>
            </a:r>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５、息吐き</a:t>
            </a:r>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６、後片付け</a:t>
            </a:r>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4599486" y="4174010"/>
            <a:ext cx="2803655" cy="523220"/>
          </a:xfrm>
          <a:prstGeom prst="rect">
            <a:avLst/>
          </a:prstGeom>
          <a:ln w="762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ja-JP" altLang="en-US" sz="2800" b="1" dirty="0">
                <a:ln w="22225">
                  <a:noFill/>
                  <a:prstDash val="solid"/>
                </a:ln>
                <a:solidFill>
                  <a:srgbClr val="FF0000"/>
                </a:solidFill>
                <a:latin typeface="HGP創英角ｺﾞｼｯｸUB" panose="020B0900000000000000" pitchFamily="50" charset="-128"/>
                <a:ea typeface="HGP創英角ｺﾞｼｯｸUB" panose="020B0900000000000000" pitchFamily="50" charset="-128"/>
              </a:rPr>
              <a:t>赤字文言は</a:t>
            </a:r>
            <a:r>
              <a:rPr lang="ja-JP" altLang="en-US" sz="2800" b="1" dirty="0">
                <a:ln w="22225">
                  <a:noFill/>
                  <a:prstDash val="solid"/>
                </a:ln>
                <a:solidFill>
                  <a:srgbClr val="FF0000"/>
                </a:solidFill>
                <a:latin typeface="HGP創英角ｺﾞｼｯｸUB" panose="020B0900000000000000" pitchFamily="50" charset="-128"/>
                <a:ea typeface="HGP創英角ｺﾞｼｯｸUB" panose="020B0900000000000000" pitchFamily="50" charset="-128"/>
              </a:rPr>
              <a:t>共通</a:t>
            </a:r>
            <a:endParaRPr kumimoji="1" lang="en-US" altLang="ja-JP" sz="2800" b="1" dirty="0">
              <a:ln w="22225">
                <a:noFill/>
                <a:prstDash val="solid"/>
              </a:ln>
              <a:solidFill>
                <a:srgbClr val="FF0000"/>
              </a:solidFill>
              <a:latin typeface="HGP創英角ｺﾞｼｯｸUB" panose="020B0900000000000000" pitchFamily="50" charset="-128"/>
              <a:ea typeface="HGP創英角ｺﾞｼｯｸUB" panose="020B0900000000000000" pitchFamily="50" charset="-128"/>
            </a:endParaRPr>
          </a:p>
        </p:txBody>
      </p:sp>
      <p:pic>
        <p:nvPicPr>
          <p:cNvPr id="5" name="inabiru01">
            <a:hlinkClick r:id="" action="ppaction://media"/>
            <a:extLst>
              <a:ext uri="{FF2B5EF4-FFF2-40B4-BE49-F238E27FC236}">
                <a16:creationId xmlns:a16="http://schemas.microsoft.com/office/drawing/2014/main" id="{B79CEA4E-7DBE-4E74-84EF-86431A710E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35" y="6273800"/>
            <a:ext cx="406400" cy="406400"/>
          </a:xfrm>
          <a:prstGeom prst="rect">
            <a:avLst/>
          </a:prstGeom>
        </p:spPr>
      </p:pic>
    </p:spTree>
    <p:extLst>
      <p:ext uri="{BB962C8B-B14F-4D97-AF65-F5344CB8AC3E}">
        <p14:creationId xmlns:p14="http://schemas.microsoft.com/office/powerpoint/2010/main" val="36713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イナビルについて</a:t>
            </a:r>
          </a:p>
        </p:txBody>
      </p:sp>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0</a:t>
            </a:r>
            <a:r>
              <a:rPr lang="ja-JP" altLang="en-US" sz="2800" u="sng" dirty="0" err="1">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a:t>
            </a:r>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デバイスの特徴</a:t>
            </a:r>
          </a:p>
        </p:txBody>
      </p:sp>
      <p:sp>
        <p:nvSpPr>
          <p:cNvPr id="12" name="テキスト ボックス 19">
            <a:extLst>
              <a:ext uri="{FF2B5EF4-FFF2-40B4-BE49-F238E27FC236}">
                <a16:creationId xmlns:a16="http://schemas.microsoft.com/office/drawing/2014/main" id="{00000000-0008-0000-1E00-000014000000}"/>
              </a:ext>
            </a:extLst>
          </p:cNvPr>
          <p:cNvSpPr txBox="1"/>
          <p:nvPr/>
        </p:nvSpPr>
        <p:spPr>
          <a:xfrm>
            <a:off x="-2836509" y="2579975"/>
            <a:ext cx="390525" cy="280988"/>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kumimoji="1" lang="ja-JP" altLang="en-US" sz="1600" b="1" dirty="0"/>
          </a:p>
        </p:txBody>
      </p:sp>
      <p:pic>
        <p:nvPicPr>
          <p:cNvPr id="1026" name="Picture 2" descr="http://livedoor.blogimg.jp/setai_no_owari/imgs/0/e/0ebfb1f2.gif"/>
          <p:cNvPicPr>
            <a:picLocks noChangeAspect="1" noChangeArrowheads="1"/>
          </p:cNvPicPr>
          <p:nvPr/>
        </p:nvPicPr>
        <p:blipFill rotWithShape="1">
          <a:blip r:embed="rId5">
            <a:extLst>
              <a:ext uri="{28A0092B-C50C-407E-A947-70E740481C1C}">
                <a14:useLocalDpi xmlns:a14="http://schemas.microsoft.com/office/drawing/2010/main" val="0"/>
              </a:ext>
            </a:extLst>
          </a:blip>
          <a:srcRect t="-358" r="44533" b="13366"/>
          <a:stretch/>
        </p:blipFill>
        <p:spPr bwMode="auto">
          <a:xfrm>
            <a:off x="603116" y="817120"/>
            <a:ext cx="4403782" cy="527239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943" y="817121"/>
            <a:ext cx="3194308" cy="5272393"/>
          </a:xfrm>
          <a:prstGeom prst="rect">
            <a:avLst/>
          </a:prstGeom>
        </p:spPr>
      </p:pic>
      <p:sp>
        <p:nvSpPr>
          <p:cNvPr id="4" name="角丸四角形 3"/>
          <p:cNvSpPr/>
          <p:nvPr/>
        </p:nvSpPr>
        <p:spPr>
          <a:xfrm>
            <a:off x="7683272" y="2334638"/>
            <a:ext cx="924917" cy="2453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空気孔</a:t>
            </a:r>
          </a:p>
        </p:txBody>
      </p:sp>
      <p:cxnSp>
        <p:nvCxnSpPr>
          <p:cNvPr id="6" name="直線矢印コネクタ 5"/>
          <p:cNvCxnSpPr/>
          <p:nvPr/>
        </p:nvCxnSpPr>
        <p:spPr>
          <a:xfrm flipH="1">
            <a:off x="7295746" y="2723745"/>
            <a:ext cx="631507" cy="5252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inabiru02">
            <a:hlinkClick r:id="" action="ppaction://media"/>
            <a:extLst>
              <a:ext uri="{FF2B5EF4-FFF2-40B4-BE49-F238E27FC236}">
                <a16:creationId xmlns:a16="http://schemas.microsoft.com/office/drawing/2014/main" id="{0BCE0744-2DB4-4C6A-A3B0-93E360C6F4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636" y="6309659"/>
            <a:ext cx="406400" cy="406400"/>
          </a:xfrm>
          <a:prstGeom prst="rect">
            <a:avLst/>
          </a:prstGeom>
        </p:spPr>
      </p:pic>
    </p:spTree>
    <p:extLst>
      <p:ext uri="{BB962C8B-B14F-4D97-AF65-F5344CB8AC3E}">
        <p14:creationId xmlns:p14="http://schemas.microsoft.com/office/powerpoint/2010/main" val="281246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727791" y="137190"/>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１、薬の準備</a:t>
            </a:r>
          </a:p>
        </p:txBody>
      </p:sp>
      <p:sp>
        <p:nvSpPr>
          <p:cNvPr id="7" name="タイトル 1"/>
          <p:cNvSpPr>
            <a:spLocks noGrp="1"/>
          </p:cNvSpPr>
          <p:nvPr>
            <p:ph type="title"/>
          </p:nvPr>
        </p:nvSpPr>
        <p:spPr>
          <a:xfrm>
            <a:off x="500689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イナビル</a:t>
            </a:r>
            <a:r>
              <a:rPr kumimoji="1" lang="ja-JP" altLang="en-US" sz="2800" dirty="0">
                <a:latin typeface="HGP創英角ｺﾞｼｯｸUB" panose="020B0900000000000000" pitchFamily="50" charset="-128"/>
                <a:ea typeface="HGP創英角ｺﾞｼｯｸUB" panose="020B0900000000000000" pitchFamily="50" charset="-128"/>
              </a:rPr>
              <a:t>について</a:t>
            </a:r>
          </a:p>
        </p:txBody>
      </p:sp>
      <p:graphicFrame>
        <p:nvGraphicFramePr>
          <p:cNvPr id="10" name="図表 9">
            <a:extLst>
              <a:ext uri="{FF2B5EF4-FFF2-40B4-BE49-F238E27FC236}">
                <a16:creationId xmlns:a16="http://schemas.microsoft.com/office/drawing/2014/main" id="{00000000-0008-0000-1E00-000034000000}"/>
              </a:ext>
            </a:extLst>
          </p:cNvPr>
          <p:cNvGraphicFramePr/>
          <p:nvPr>
            <p:extLst>
              <p:ext uri="{D42A27DB-BD31-4B8C-83A1-F6EECF244321}">
                <p14:modId xmlns:p14="http://schemas.microsoft.com/office/powerpoint/2010/main" val="593595397"/>
              </p:ext>
            </p:extLst>
          </p:nvPr>
        </p:nvGraphicFramePr>
        <p:xfrm>
          <a:off x="616650" y="763839"/>
          <a:ext cx="8229600" cy="27312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図 3">
            <a:extLst>
              <a:ext uri="{FF2B5EF4-FFF2-40B4-BE49-F238E27FC236}">
                <a16:creationId xmlns:a16="http://schemas.microsoft.com/office/drawing/2014/main" id="{0EF95377-147F-4BB8-8915-E8C619852387}"/>
              </a:ext>
            </a:extLst>
          </p:cNvPr>
          <p:cNvPicPr>
            <a:picLocks noChangeAspect="1"/>
          </p:cNvPicPr>
          <p:nvPr/>
        </p:nvPicPr>
        <p:blipFill>
          <a:blip r:embed="rId10"/>
          <a:stretch>
            <a:fillRect/>
          </a:stretch>
        </p:blipFill>
        <p:spPr>
          <a:xfrm>
            <a:off x="1201543" y="3007283"/>
            <a:ext cx="737680" cy="377985"/>
          </a:xfrm>
          <a:prstGeom prst="rect">
            <a:avLst/>
          </a:prstGeom>
        </p:spPr>
      </p:pic>
      <p:pic>
        <p:nvPicPr>
          <p:cNvPr id="2050" name="Picture 2" descr="http://kumagaip.sakura.ne.jp/sblo_files/kumagaip/image/inavir1.jpg"/>
          <p:cNvPicPr>
            <a:picLocks noChangeAspect="1" noChangeArrowheads="1"/>
          </p:cNvPicPr>
          <p:nvPr/>
        </p:nvPicPr>
        <p:blipFill rotWithShape="1">
          <a:blip r:embed="rId11">
            <a:extLst>
              <a:ext uri="{28A0092B-C50C-407E-A947-70E740481C1C}">
                <a14:useLocalDpi xmlns:a14="http://schemas.microsoft.com/office/drawing/2010/main" val="0"/>
              </a:ext>
            </a:extLst>
          </a:blip>
          <a:srcRect l="10532" t="20279" r="74627" b="57201"/>
          <a:stretch/>
        </p:blipFill>
        <p:spPr bwMode="auto">
          <a:xfrm>
            <a:off x="662200" y="840019"/>
            <a:ext cx="2178995" cy="25452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図表 11">
            <a:extLst>
              <a:ext uri="{FF2B5EF4-FFF2-40B4-BE49-F238E27FC236}">
                <a16:creationId xmlns:a16="http://schemas.microsoft.com/office/drawing/2014/main" id="{00000000-0008-0000-1E00-000034000000}"/>
              </a:ext>
            </a:extLst>
          </p:cNvPr>
          <p:cNvGraphicFramePr/>
          <p:nvPr>
            <p:extLst>
              <p:ext uri="{D42A27DB-BD31-4B8C-83A1-F6EECF244321}">
                <p14:modId xmlns:p14="http://schemas.microsoft.com/office/powerpoint/2010/main" val="1384638784"/>
              </p:ext>
            </p:extLst>
          </p:nvPr>
        </p:nvGraphicFramePr>
        <p:xfrm>
          <a:off x="616650" y="3571234"/>
          <a:ext cx="8229600" cy="232372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3" name="Picture 6" descr="「イナビル吸入方法」の画像検索結果"/>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7791" y="3658560"/>
            <a:ext cx="1782275" cy="2149076"/>
          </a:xfrm>
          <a:prstGeom prst="rect">
            <a:avLst/>
          </a:prstGeom>
          <a:noFill/>
          <a:extLst>
            <a:ext uri="{909E8E84-426E-40DD-AFC4-6F175D3DCCD1}">
              <a14:hiddenFill xmlns:a14="http://schemas.microsoft.com/office/drawing/2010/main">
                <a:solidFill>
                  <a:srgbClr val="FFFFFF"/>
                </a:solidFill>
              </a14:hiddenFill>
            </a:ext>
          </a:extLst>
        </p:spPr>
      </p:pic>
      <p:pic>
        <p:nvPicPr>
          <p:cNvPr id="3" name="inabiru03">
            <a:hlinkClick r:id="" action="ppaction://media"/>
            <a:extLst>
              <a:ext uri="{FF2B5EF4-FFF2-40B4-BE49-F238E27FC236}">
                <a16:creationId xmlns:a16="http://schemas.microsoft.com/office/drawing/2014/main" id="{369647AE-A7EB-4E92-8B10-726985A61C7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4706" y="6237941"/>
            <a:ext cx="406400" cy="406400"/>
          </a:xfrm>
          <a:prstGeom prst="rect">
            <a:avLst/>
          </a:prstGeom>
        </p:spPr>
      </p:pic>
    </p:spTree>
    <p:extLst>
      <p:ext uri="{BB962C8B-B14F-4D97-AF65-F5344CB8AC3E}">
        <p14:creationId xmlns:p14="http://schemas.microsoft.com/office/powerpoint/2010/main" val="29124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912214" y="849274"/>
            <a:ext cx="7872760" cy="4500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  </a:t>
            </a:r>
            <a:r>
              <a:rPr lang="ja-JP" alt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テーマ１：ハンディヘラー</a:t>
            </a:r>
            <a:endParaRPr lang="en-US" altLang="ja-JP" sz="54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GP創英角ｺﾞｼｯｸUB" panose="020B0900000000000000" pitchFamily="50" charset="-128"/>
              <a:ea typeface="HGP創英角ｺﾞｼｯｸUB" panose="020B0900000000000000" pitchFamily="50" charset="-128"/>
            </a:endParaRPr>
          </a:p>
          <a:p>
            <a:pPr algn="l"/>
            <a:endParaRPr lang="en-US" altLang="ja-JP" sz="28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r>
              <a:rPr lang="ja-JP"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薬品名：</a:t>
            </a:r>
            <a:r>
              <a:rPr lang="en-US" altLang="ja-JP"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	</a:t>
            </a:r>
            <a:r>
              <a:rPr lang="ja-JP"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スピリーバ</a:t>
            </a:r>
          </a:p>
        </p:txBody>
      </p:sp>
    </p:spTree>
    <p:extLst>
      <p:ext uri="{BB962C8B-B14F-4D97-AF65-F5344CB8AC3E}">
        <p14:creationId xmlns:p14="http://schemas.microsoft.com/office/powerpoint/2010/main" val="3467714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500689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イナビル</a:t>
            </a:r>
            <a:r>
              <a:rPr kumimoji="1" lang="ja-JP" altLang="en-US" sz="2800" dirty="0">
                <a:latin typeface="HGP創英角ｺﾞｼｯｸUB" panose="020B0900000000000000" pitchFamily="50" charset="-128"/>
                <a:ea typeface="HGP創英角ｺﾞｼｯｸUB" panose="020B0900000000000000" pitchFamily="50" charset="-128"/>
              </a:rPr>
              <a:t>について</a:t>
            </a:r>
          </a:p>
        </p:txBody>
      </p:sp>
      <p:graphicFrame>
        <p:nvGraphicFramePr>
          <p:cNvPr id="9" name="図表 8"/>
          <p:cNvGraphicFramePr/>
          <p:nvPr/>
        </p:nvGraphicFramePr>
        <p:xfrm>
          <a:off x="90825" y="1490148"/>
          <a:ext cx="8789405" cy="16268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メモ 9"/>
          <p:cNvSpPr/>
          <p:nvPr/>
        </p:nvSpPr>
        <p:spPr>
          <a:xfrm>
            <a:off x="2326563" y="3700460"/>
            <a:ext cx="6553667" cy="787400"/>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ct val="150000"/>
              </a:lnSpc>
            </a:pPr>
            <a:r>
              <a:rPr lang="en-US" altLang="ja-JP" sz="3600" b="1" dirty="0">
                <a:solidFill>
                  <a:srgbClr val="FF0000"/>
                </a:solidFill>
                <a:latin typeface="HG丸ｺﾞｼｯｸM-PRO" panose="020F0600000000000000" pitchFamily="50" charset="-128"/>
                <a:ea typeface="HG丸ｺﾞｼｯｸM-PRO" panose="020F0600000000000000" pitchFamily="50" charset="-128"/>
              </a:rPr>
              <a:t>※</a:t>
            </a:r>
            <a:r>
              <a:rPr lang="ja-JP" altLang="ja-JP" sz="3600" b="1" dirty="0">
                <a:solidFill>
                  <a:srgbClr val="FF0000"/>
                </a:solidFill>
                <a:effectLst/>
                <a:latin typeface="HG丸ｺﾞｼｯｸM-PRO" panose="020F0600000000000000" pitchFamily="50" charset="-128"/>
                <a:ea typeface="HG丸ｺﾞｼｯｸM-PRO" panose="020F0600000000000000" pitchFamily="50" charset="-128"/>
              </a:rPr>
              <a:t>息吐きを行わないと、</a:t>
            </a:r>
            <a:endParaRPr lang="en-US" altLang="ja-JP" sz="3600" b="1" dirty="0">
              <a:solidFill>
                <a:srgbClr val="FF0000"/>
              </a:solidFill>
              <a:effectLst/>
              <a:latin typeface="HG丸ｺﾞｼｯｸM-PRO" panose="020F0600000000000000" pitchFamily="50" charset="-128"/>
              <a:ea typeface="HG丸ｺﾞｼｯｸM-PRO" panose="020F0600000000000000" pitchFamily="50" charset="-128"/>
            </a:endParaRPr>
          </a:p>
          <a:p>
            <a:pPr>
              <a:lnSpc>
                <a:spcPct val="150000"/>
              </a:lnSpc>
            </a:pPr>
            <a:r>
              <a:rPr lang="ja-JP" altLang="ja-JP" sz="3600" b="1" dirty="0">
                <a:solidFill>
                  <a:srgbClr val="FF0000"/>
                </a:solidFill>
                <a:effectLst/>
                <a:latin typeface="HG丸ｺﾞｼｯｸM-PRO" panose="020F0600000000000000" pitchFamily="50" charset="-128"/>
                <a:ea typeface="HG丸ｺﾞｼｯｸM-PRO" panose="020F0600000000000000" pitchFamily="50" charset="-128"/>
              </a:rPr>
              <a:t>吸入が十分にできません</a:t>
            </a:r>
          </a:p>
          <a:p>
            <a:pPr>
              <a:lnSpc>
                <a:spcPct val="150000"/>
              </a:lnSpc>
            </a:pPr>
            <a:endParaRPr kumimoji="1" lang="ja-JP" altLang="en-US" sz="3600" b="1" dirty="0">
              <a:solidFill>
                <a:srgbClr val="FF0000"/>
              </a:solidFill>
              <a:latin typeface="HG丸ｺﾞｼｯｸM-PRO" panose="020F0600000000000000" pitchFamily="50" charset="-128"/>
              <a:ea typeface="HG丸ｺﾞｼｯｸM-PRO" panose="020F0600000000000000" pitchFamily="50" charset="-128"/>
            </a:endParaRPr>
          </a:p>
        </p:txBody>
      </p:sp>
      <p:graphicFrame>
        <p:nvGraphicFramePr>
          <p:cNvPr id="11" name="図表 10"/>
          <p:cNvGraphicFramePr/>
          <p:nvPr>
            <p:extLst>
              <p:ext uri="{D42A27DB-BD31-4B8C-83A1-F6EECF244321}">
                <p14:modId xmlns:p14="http://schemas.microsoft.com/office/powerpoint/2010/main" val="739592250"/>
              </p:ext>
            </p:extLst>
          </p:nvPr>
        </p:nvGraphicFramePr>
        <p:xfrm>
          <a:off x="243225" y="1642548"/>
          <a:ext cx="8789405" cy="166485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２、息吐き （共通）</a:t>
            </a:r>
          </a:p>
        </p:txBody>
      </p:sp>
      <p:pic>
        <p:nvPicPr>
          <p:cNvPr id="3074" name="Picture 2" descr="薬剤トレーを スライドさせた状態で、 吸入容器を たたかないでください。 薬剤トレーは、 端までしっかり スライド させてください。 空気孔を ふさがないで ください。 吸入口を奥までしっかり くわえてください。 軽く息を吐いてから 吸入口をくわえると、 スムーズに 吸入できます。 下を向いたまま 吸入せず、 体を起こしながら 吸入してください。 吸入後は2〜3秒間 息を止め、その後 ゆっくり息を吐くように してください。 "/>
          <p:cNvPicPr>
            <a:picLocks noChangeAspect="1" noChangeArrowheads="1"/>
          </p:cNvPicPr>
          <p:nvPr/>
        </p:nvPicPr>
        <p:blipFill rotWithShape="1">
          <a:blip r:embed="rId15">
            <a:extLst>
              <a:ext uri="{28A0092B-C50C-407E-A947-70E740481C1C}">
                <a14:useLocalDpi xmlns:a14="http://schemas.microsoft.com/office/drawing/2010/main" val="0"/>
              </a:ext>
            </a:extLst>
          </a:blip>
          <a:srcRect l="4283" t="53676" r="69726" b="18410"/>
          <a:stretch/>
        </p:blipFill>
        <p:spPr bwMode="auto">
          <a:xfrm>
            <a:off x="408562" y="1744940"/>
            <a:ext cx="1653701" cy="1460072"/>
          </a:xfrm>
          <a:prstGeom prst="rect">
            <a:avLst/>
          </a:prstGeom>
          <a:noFill/>
          <a:extLst>
            <a:ext uri="{909E8E84-426E-40DD-AFC4-6F175D3DCCD1}">
              <a14:hiddenFill xmlns:a14="http://schemas.microsoft.com/office/drawing/2010/main">
                <a:solidFill>
                  <a:srgbClr val="FFFFFF"/>
                </a:solidFill>
              </a14:hiddenFill>
            </a:ext>
          </a:extLst>
        </p:spPr>
      </p:pic>
      <p:pic>
        <p:nvPicPr>
          <p:cNvPr id="3" name="inabiru04">
            <a:hlinkClick r:id="" action="ppaction://media"/>
            <a:extLst>
              <a:ext uri="{FF2B5EF4-FFF2-40B4-BE49-F238E27FC236}">
                <a16:creationId xmlns:a16="http://schemas.microsoft.com/office/drawing/2014/main" id="{F509D9F1-9240-4775-AC1B-9FF3DF3796A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0825" y="6175188"/>
            <a:ext cx="406400" cy="406400"/>
          </a:xfrm>
          <a:prstGeom prst="rect">
            <a:avLst/>
          </a:prstGeom>
        </p:spPr>
      </p:pic>
    </p:spTree>
    <p:extLst>
      <p:ext uri="{BB962C8B-B14F-4D97-AF65-F5344CB8AC3E}">
        <p14:creationId xmlns:p14="http://schemas.microsoft.com/office/powerpoint/2010/main" val="365538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３、吸入</a:t>
            </a:r>
          </a:p>
        </p:txBody>
      </p:sp>
      <p:sp>
        <p:nvSpPr>
          <p:cNvPr id="7" name="タイトル 1"/>
          <p:cNvSpPr>
            <a:spLocks noGrp="1"/>
          </p:cNvSpPr>
          <p:nvPr>
            <p:ph type="title"/>
          </p:nvPr>
        </p:nvSpPr>
        <p:spPr>
          <a:xfrm>
            <a:off x="500689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イナビル</a:t>
            </a:r>
            <a:r>
              <a:rPr kumimoji="1" lang="ja-JP" altLang="en-US" sz="2800" dirty="0">
                <a:latin typeface="HGP創英角ｺﾞｼｯｸUB" panose="020B0900000000000000" pitchFamily="50" charset="-128"/>
                <a:ea typeface="HGP創英角ｺﾞｼｯｸUB" panose="020B0900000000000000" pitchFamily="50" charset="-128"/>
              </a:rPr>
              <a:t>について</a:t>
            </a:r>
          </a:p>
        </p:txBody>
      </p:sp>
      <p:graphicFrame>
        <p:nvGraphicFramePr>
          <p:cNvPr id="14" name="図表 13"/>
          <p:cNvGraphicFramePr/>
          <p:nvPr>
            <p:extLst>
              <p:ext uri="{D42A27DB-BD31-4B8C-83A1-F6EECF244321}">
                <p14:modId xmlns:p14="http://schemas.microsoft.com/office/powerpoint/2010/main" val="1493617580"/>
              </p:ext>
            </p:extLst>
          </p:nvPr>
        </p:nvGraphicFramePr>
        <p:xfrm>
          <a:off x="139317" y="1206230"/>
          <a:ext cx="8789405" cy="25829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正方形/長方形 1"/>
          <p:cNvSpPr/>
          <p:nvPr/>
        </p:nvSpPr>
        <p:spPr>
          <a:xfrm>
            <a:off x="835309" y="4197749"/>
            <a:ext cx="9501809" cy="2062103"/>
          </a:xfrm>
          <a:prstGeom prst="rect">
            <a:avLst/>
          </a:prstGeom>
        </p:spPr>
        <p:txBody>
          <a:bodyPr wrap="square">
            <a:spAutoFit/>
          </a:bodyPr>
          <a:lstStyle/>
          <a:p>
            <a:pPr lvl="0">
              <a:defRPr/>
            </a:pPr>
            <a:r>
              <a:rPr lang="ja-JP" altLang="en-US" sz="3200" b="1" dirty="0">
                <a:solidFill>
                  <a:srgbClr val="FF0000"/>
                </a:solidFill>
                <a:latin typeface="HG丸ｺﾞｼｯｸM-PRO" panose="020F0600000000000000" pitchFamily="50" charset="-128"/>
                <a:ea typeface="HG丸ｺﾞｼｯｸM-PRO" panose="020F0600000000000000" pitchFamily="50" charset="-128"/>
              </a:rPr>
              <a:t>・指で通気孔を塞がないように</a:t>
            </a:r>
            <a:endParaRPr lang="en-US" altLang="ja-JP" sz="3200" b="1" dirty="0">
              <a:solidFill>
                <a:srgbClr val="FF0000"/>
              </a:solidFill>
              <a:latin typeface="HG丸ｺﾞｼｯｸM-PRO" panose="020F0600000000000000" pitchFamily="50" charset="-128"/>
              <a:ea typeface="HG丸ｺﾞｼｯｸM-PRO" panose="020F0600000000000000" pitchFamily="50" charset="-128"/>
            </a:endParaRPr>
          </a:p>
          <a:p>
            <a:pPr lvl="0">
              <a:defRPr/>
            </a:pPr>
            <a:r>
              <a:rPr lang="ja-JP" altLang="en-US" sz="3200" b="1" dirty="0">
                <a:solidFill>
                  <a:srgbClr val="FF0000"/>
                </a:solidFill>
                <a:latin typeface="HG丸ｺﾞｼｯｸM-PRO" panose="020F0600000000000000" pitchFamily="50" charset="-128"/>
                <a:ea typeface="HG丸ｺﾞｼｯｸM-PRO" panose="020F0600000000000000" pitchFamily="50" charset="-128"/>
              </a:rPr>
              <a:t>　　　　　　　　　注意してください</a:t>
            </a:r>
            <a:endParaRPr lang="en-US" altLang="ja-JP" sz="3200" b="1" dirty="0">
              <a:solidFill>
                <a:srgbClr val="FF0000"/>
              </a:solidFill>
              <a:latin typeface="HG丸ｺﾞｼｯｸM-PRO" panose="020F0600000000000000" pitchFamily="50" charset="-128"/>
              <a:ea typeface="HG丸ｺﾞｼｯｸM-PRO" panose="020F0600000000000000" pitchFamily="50" charset="-128"/>
            </a:endParaRPr>
          </a:p>
          <a:p>
            <a:pPr lvl="0">
              <a:defRPr/>
            </a:pPr>
            <a:endParaRPr lang="ja-JP" altLang="en-US" sz="3200" b="1" dirty="0">
              <a:solidFill>
                <a:srgbClr val="FF0000"/>
              </a:solidFill>
              <a:latin typeface="HG丸ｺﾞｼｯｸM-PRO" panose="020F0600000000000000" pitchFamily="50" charset="-128"/>
              <a:ea typeface="HG丸ｺﾞｼｯｸM-PRO" panose="020F0600000000000000" pitchFamily="50" charset="-128"/>
            </a:endParaRPr>
          </a:p>
          <a:p>
            <a:pPr lvl="0">
              <a:defRPr/>
            </a:pPr>
            <a:endParaRPr lang="ja-JP" altLang="ja-JP" sz="3200"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4098" name="Picture 2" descr="https://www.influ-news.info/s/inhalation/images/usage02ph.jpg"/>
          <p:cNvPicPr>
            <a:picLocks noChangeAspect="1" noChangeArrowheads="1"/>
          </p:cNvPicPr>
          <p:nvPr/>
        </p:nvPicPr>
        <p:blipFill rotWithShape="1">
          <a:blip r:embed="rId10">
            <a:extLst>
              <a:ext uri="{28A0092B-C50C-407E-A947-70E740481C1C}">
                <a14:useLocalDpi xmlns:a14="http://schemas.microsoft.com/office/drawing/2010/main" val="0"/>
              </a:ext>
            </a:extLst>
          </a:blip>
          <a:srcRect l="10162" t="35579" r="49305" b="51220"/>
          <a:stretch/>
        </p:blipFill>
        <p:spPr bwMode="auto">
          <a:xfrm>
            <a:off x="291830" y="1324652"/>
            <a:ext cx="1789889" cy="2346110"/>
          </a:xfrm>
          <a:prstGeom prst="rect">
            <a:avLst/>
          </a:prstGeom>
          <a:noFill/>
          <a:extLst>
            <a:ext uri="{909E8E84-426E-40DD-AFC4-6F175D3DCCD1}">
              <a14:hiddenFill xmlns:a14="http://schemas.microsoft.com/office/drawing/2010/main">
                <a:solidFill>
                  <a:srgbClr val="FFFFFF"/>
                </a:solidFill>
              </a14:hiddenFill>
            </a:ext>
          </a:extLst>
        </p:spPr>
      </p:pic>
      <p:pic>
        <p:nvPicPr>
          <p:cNvPr id="4" name="inabiru05">
            <a:hlinkClick r:id="" action="ppaction://media"/>
            <a:extLst>
              <a:ext uri="{FF2B5EF4-FFF2-40B4-BE49-F238E27FC236}">
                <a16:creationId xmlns:a16="http://schemas.microsoft.com/office/drawing/2014/main" id="{AD355E61-BC6A-458C-B33E-001BD8412DB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630" y="6259852"/>
            <a:ext cx="406400" cy="406400"/>
          </a:xfrm>
          <a:prstGeom prst="rect">
            <a:avLst/>
          </a:prstGeom>
        </p:spPr>
      </p:pic>
    </p:spTree>
    <p:extLst>
      <p:ext uri="{BB962C8B-B14F-4D97-AF65-F5344CB8AC3E}">
        <p14:creationId xmlns:p14="http://schemas.microsoft.com/office/powerpoint/2010/main" val="258025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3771"/>
          </a:xfrm>
        </p:spPr>
        <p:txBody>
          <a:bodyPr/>
          <a:lstStyle/>
          <a:p>
            <a:r>
              <a:rPr kumimoji="1" lang="ja-JP" altLang="en-US" b="1" dirty="0">
                <a:latin typeface="HG丸ｺﾞｼｯｸM-PRO" panose="020F0600000000000000" pitchFamily="50" charset="-128"/>
                <a:ea typeface="HG丸ｺﾞｼｯｸM-PRO" panose="020F0600000000000000" pitchFamily="50" charset="-128"/>
              </a:rPr>
              <a:t>イナビル吸入のポイント！</a:t>
            </a:r>
          </a:p>
        </p:txBody>
      </p:sp>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t="55002"/>
          <a:stretch/>
        </p:blipFill>
        <p:spPr>
          <a:xfrm>
            <a:off x="906364" y="1245520"/>
            <a:ext cx="2994428" cy="2835612"/>
          </a:xfrm>
          <a:prstGeom prst="rect">
            <a:avLst/>
          </a:prstGeom>
        </p:spPr>
      </p:pic>
      <p:sp>
        <p:nvSpPr>
          <p:cNvPr id="7" name="四角形: 角を丸くする 6"/>
          <p:cNvSpPr/>
          <p:nvPr/>
        </p:nvSpPr>
        <p:spPr>
          <a:xfrm>
            <a:off x="3900792" y="1480821"/>
            <a:ext cx="4786008" cy="2315614"/>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t>・</a:t>
            </a:r>
            <a:r>
              <a:rPr kumimoji="1" lang="ja-JP" altLang="en-US" sz="2400" b="1" dirty="0">
                <a:latin typeface="HG丸ｺﾞｼｯｸM-PRO" panose="020F0600000000000000" pitchFamily="50" charset="-128"/>
                <a:ea typeface="HG丸ｺﾞｼｯｸM-PRO" panose="020F0600000000000000" pitchFamily="50" charset="-128"/>
              </a:rPr>
              <a:t>イナビルは</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水を飲んでから</a:t>
            </a:r>
            <a:endParaRPr kumimoji="1" lang="en-US" altLang="ja-JP" sz="2800" b="1" dirty="0">
              <a:solidFill>
                <a:srgbClr val="FF0000"/>
              </a:solidFill>
              <a:latin typeface="HG丸ｺﾞｼｯｸM-PRO" panose="020F0600000000000000" pitchFamily="50" charset="-128"/>
              <a:ea typeface="HG丸ｺﾞｼｯｸM-PRO" panose="020F0600000000000000" pitchFamily="50" charset="-128"/>
            </a:endParaRPr>
          </a:p>
          <a:p>
            <a:r>
              <a:rPr lang="en-US" altLang="ja-JP" sz="2800"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吸入を開始するとムセ</a:t>
            </a:r>
            <a:endParaRPr kumimoji="1" lang="en-US" altLang="ja-JP" sz="2800" b="1"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 にくい</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a:t>
            </a:r>
          </a:p>
        </p:txBody>
      </p:sp>
      <p:sp>
        <p:nvSpPr>
          <p:cNvPr id="8" name="四角形: 角を丸くする 7"/>
          <p:cNvSpPr/>
          <p:nvPr/>
        </p:nvSpPr>
        <p:spPr>
          <a:xfrm>
            <a:off x="533400" y="4618748"/>
            <a:ext cx="8077200" cy="118677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b="1" dirty="0">
                <a:latin typeface="HG丸ｺﾞｼｯｸM-PRO" panose="020F0600000000000000" pitchFamily="50" charset="-128"/>
                <a:ea typeface="HG丸ｺﾞｼｯｸM-PRO" panose="020F0600000000000000" pitchFamily="50" charset="-128"/>
              </a:rPr>
              <a:t>・小児の患者さんには</a:t>
            </a:r>
            <a:r>
              <a:rPr lang="ja-JP" altLang="en-US" sz="2400" b="1" dirty="0">
                <a:latin typeface="HG丸ｺﾞｼｯｸM-PRO" panose="020F0600000000000000" pitchFamily="50" charset="-128"/>
                <a:ea typeface="HG丸ｺﾞｼｯｸM-PRO" panose="020F0600000000000000" pitchFamily="50" charset="-128"/>
              </a:rPr>
              <a:t>デモ機</a:t>
            </a:r>
            <a:r>
              <a:rPr kumimoji="1" lang="ja-JP" altLang="en-US" sz="2400" b="1" dirty="0">
                <a:latin typeface="HG丸ｺﾞｼｯｸM-PRO" panose="020F0600000000000000" pitchFamily="50" charset="-128"/>
                <a:ea typeface="HG丸ｺﾞｼｯｸM-PRO" panose="020F0600000000000000" pitchFamily="50" charset="-128"/>
              </a:rPr>
              <a:t>を使い、</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吸入のイメージ</a:t>
            </a:r>
            <a:endParaRPr kumimoji="1" lang="en-US" altLang="ja-JP" sz="2400" b="1" dirty="0">
              <a:solidFill>
                <a:srgbClr val="FF0000"/>
              </a:solidFill>
              <a:latin typeface="HG丸ｺﾞｼｯｸM-PRO" panose="020F0600000000000000" pitchFamily="50" charset="-128"/>
              <a:ea typeface="HG丸ｺﾞｼｯｸM-PRO" panose="020F0600000000000000" pitchFamily="50" charset="-128"/>
            </a:endParaRPr>
          </a:p>
          <a:p>
            <a:r>
              <a:rPr lang="en-US" altLang="ja-JP" sz="2400" b="1"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をしてもらってから吸入を開始</a:t>
            </a:r>
            <a:r>
              <a:rPr kumimoji="1" lang="ja-JP" altLang="en-US" sz="2400" b="1"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2400" b="1" dirty="0">
              <a:solidFill>
                <a:schemeClr val="tx1"/>
              </a:solidFill>
              <a:latin typeface="HG丸ｺﾞｼｯｸM-PRO" panose="020F0600000000000000" pitchFamily="50" charset="-128"/>
              <a:ea typeface="HG丸ｺﾞｼｯｸM-PRO" panose="020F0600000000000000" pitchFamily="50" charset="-128"/>
            </a:endParaRPr>
          </a:p>
          <a:p>
            <a:r>
              <a:rPr lang="ja-JP" altLang="en-US" sz="2400" b="1" dirty="0">
                <a:latin typeface="HG丸ｺﾞｼｯｸM-PRO" panose="020F0600000000000000" pitchFamily="50" charset="-128"/>
                <a:ea typeface="HG丸ｺﾞｼｯｸM-PRO" panose="020F0600000000000000" pitchFamily="50" charset="-128"/>
              </a:rPr>
              <a:t> （ストローで吸うような感じで等言葉を付け加えると</a:t>
            </a:r>
            <a:endParaRPr lang="en-US" altLang="ja-JP" sz="2400" b="1" dirty="0">
              <a:latin typeface="HG丸ｺﾞｼｯｸM-PRO" panose="020F0600000000000000" pitchFamily="50" charset="-128"/>
              <a:ea typeface="HG丸ｺﾞｼｯｸM-PRO" panose="020F0600000000000000" pitchFamily="50" charset="-128"/>
            </a:endParaRPr>
          </a:p>
          <a:p>
            <a:r>
              <a:rPr lang="ja-JP" altLang="en-US" sz="2400" b="1" dirty="0">
                <a:latin typeface="HG丸ｺﾞｼｯｸM-PRO" panose="020F0600000000000000" pitchFamily="50" charset="-128"/>
                <a:ea typeface="HG丸ｺﾞｼｯｸM-PRO" panose="020F0600000000000000" pitchFamily="50" charset="-128"/>
              </a:rPr>
              <a:t>　分かり易い。）</a:t>
            </a:r>
            <a:endParaRPr lang="en-US" altLang="ja-JP" sz="2400" b="1" dirty="0">
              <a:latin typeface="HG丸ｺﾞｼｯｸM-PRO" panose="020F0600000000000000" pitchFamily="50" charset="-128"/>
              <a:ea typeface="HG丸ｺﾞｼｯｸM-PRO" panose="020F0600000000000000" pitchFamily="50" charset="-128"/>
            </a:endParaRPr>
          </a:p>
        </p:txBody>
      </p:sp>
      <p:pic>
        <p:nvPicPr>
          <p:cNvPr id="3" name="inabiru06">
            <a:hlinkClick r:id="" action="ppaction://media"/>
            <a:extLst>
              <a:ext uri="{FF2B5EF4-FFF2-40B4-BE49-F238E27FC236}">
                <a16:creationId xmlns:a16="http://schemas.microsoft.com/office/drawing/2014/main" id="{6EF0F97A-61A6-4D72-8B8F-EAD3144E73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00" y="6291730"/>
            <a:ext cx="406400" cy="406400"/>
          </a:xfrm>
          <a:prstGeom prst="rect">
            <a:avLst/>
          </a:prstGeom>
        </p:spPr>
      </p:pic>
    </p:spTree>
    <p:extLst>
      <p:ext uri="{BB962C8B-B14F-4D97-AF65-F5344CB8AC3E}">
        <p14:creationId xmlns:p14="http://schemas.microsoft.com/office/powerpoint/2010/main" val="392006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イナビルについて</a:t>
            </a:r>
          </a:p>
        </p:txBody>
      </p:sp>
      <p:graphicFrame>
        <p:nvGraphicFramePr>
          <p:cNvPr id="6" name="図表 5"/>
          <p:cNvGraphicFramePr/>
          <p:nvPr>
            <p:extLst>
              <p:ext uri="{D42A27DB-BD31-4B8C-83A1-F6EECF244321}">
                <p14:modId xmlns:p14="http://schemas.microsoft.com/office/powerpoint/2010/main" val="284271255"/>
              </p:ext>
            </p:extLst>
          </p:nvPr>
        </p:nvGraphicFramePr>
        <p:xfrm>
          <a:off x="0" y="863924"/>
          <a:ext cx="8963892" cy="17918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6" name="図表 15"/>
          <p:cNvGraphicFramePr/>
          <p:nvPr>
            <p:extLst>
              <p:ext uri="{D42A27DB-BD31-4B8C-83A1-F6EECF244321}">
                <p14:modId xmlns:p14="http://schemas.microsoft.com/office/powerpoint/2010/main" val="1491193255"/>
              </p:ext>
            </p:extLst>
          </p:nvPr>
        </p:nvGraphicFramePr>
        <p:xfrm>
          <a:off x="0" y="2809899"/>
          <a:ext cx="8963892" cy="16344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タイトル 1"/>
          <p:cNvSpPr txBox="1">
            <a:spLocks/>
          </p:cNvSpPr>
          <p:nvPr/>
        </p:nvSpPr>
        <p:spPr>
          <a:xfrm>
            <a:off x="593980" y="89828"/>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４、息止め</a:t>
            </a:r>
            <a:r>
              <a:rPr lang="ja-JP" altLang="en-US" sz="28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　</a:t>
            </a:r>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５、息吐き （共通）</a:t>
            </a:r>
          </a:p>
        </p:txBody>
      </p:sp>
      <p:pic>
        <p:nvPicPr>
          <p:cNvPr id="5122" name="Picture 2" descr="https://www.influ-news.info/s/inhalation/images/usage02ph.jpg"/>
          <p:cNvPicPr>
            <a:picLocks noChangeAspect="1" noChangeArrowheads="1"/>
          </p:cNvPicPr>
          <p:nvPr/>
        </p:nvPicPr>
        <p:blipFill rotWithShape="1">
          <a:blip r:embed="rId15">
            <a:extLst>
              <a:ext uri="{28A0092B-C50C-407E-A947-70E740481C1C}">
                <a14:useLocalDpi xmlns:a14="http://schemas.microsoft.com/office/drawing/2010/main" val="0"/>
              </a:ext>
            </a:extLst>
          </a:blip>
          <a:srcRect l="11316" t="84223" r="50307" b="3017"/>
          <a:stretch/>
        </p:blipFill>
        <p:spPr bwMode="auto">
          <a:xfrm>
            <a:off x="136187" y="957417"/>
            <a:ext cx="1789890" cy="171604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influ-news.info/s/inhalation/images/usage02ph.jpg"/>
          <p:cNvPicPr>
            <a:picLocks noChangeAspect="1" noChangeArrowheads="1"/>
          </p:cNvPicPr>
          <p:nvPr/>
        </p:nvPicPr>
        <p:blipFill rotWithShape="1">
          <a:blip r:embed="rId15">
            <a:extLst>
              <a:ext uri="{28A0092B-C50C-407E-A947-70E740481C1C}">
                <a14:useLocalDpi xmlns:a14="http://schemas.microsoft.com/office/drawing/2010/main" val="0"/>
              </a:ext>
            </a:extLst>
          </a:blip>
          <a:srcRect l="13394" t="51832" r="50224" b="36074"/>
          <a:stretch/>
        </p:blipFill>
        <p:spPr bwMode="auto">
          <a:xfrm>
            <a:off x="136187" y="2865024"/>
            <a:ext cx="1789890" cy="1579365"/>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1199309" y="4824918"/>
            <a:ext cx="7127568" cy="1147866"/>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a:solidFill>
                  <a:srgbClr val="FF0000"/>
                </a:solidFill>
              </a:rPr>
              <a:t>・薬の吸い残しをなくすために</a:t>
            </a:r>
            <a:r>
              <a:rPr lang="ja-JP" altLang="en-US" sz="2000" b="1" dirty="0">
                <a:solidFill>
                  <a:srgbClr val="FF0000"/>
                </a:solidFill>
              </a:rPr>
              <a:t>、</a:t>
            </a:r>
            <a:r>
              <a:rPr kumimoji="1" lang="ja-JP" altLang="en-US" sz="2000" b="1" dirty="0">
                <a:solidFill>
                  <a:srgbClr val="FF0000"/>
                </a:solidFill>
              </a:rPr>
              <a:t>１～５番までの操作を２回ずつ</a:t>
            </a:r>
            <a:endParaRPr kumimoji="1" lang="en-US" altLang="ja-JP" sz="2000" b="1" dirty="0">
              <a:solidFill>
                <a:srgbClr val="FF0000"/>
              </a:solidFill>
            </a:endParaRPr>
          </a:p>
          <a:p>
            <a:r>
              <a:rPr kumimoji="1" lang="ja-JP" altLang="en-US" sz="2000" b="1" dirty="0">
                <a:solidFill>
                  <a:srgbClr val="FF0000"/>
                </a:solidFill>
              </a:rPr>
              <a:t>　繰り返してください。</a:t>
            </a:r>
            <a:endParaRPr kumimoji="1" lang="en-US" altLang="ja-JP" sz="2000" b="1" dirty="0">
              <a:solidFill>
                <a:srgbClr val="FF0000"/>
              </a:solidFill>
            </a:endParaRPr>
          </a:p>
          <a:p>
            <a:endParaRPr kumimoji="1" lang="en-US" altLang="ja-JP" sz="2000" b="1" dirty="0">
              <a:solidFill>
                <a:srgbClr val="FF0000"/>
              </a:solidFill>
            </a:endParaRPr>
          </a:p>
          <a:p>
            <a:r>
              <a:rPr lang="ja-JP" altLang="en-US" sz="2000" b="1" dirty="0">
                <a:solidFill>
                  <a:srgbClr val="FF0000"/>
                </a:solidFill>
              </a:rPr>
              <a:t>・吸入後は薬剤トレーの中に薬が残ってないか確認してください。</a:t>
            </a:r>
            <a:endParaRPr kumimoji="1" lang="en-US" altLang="ja-JP" sz="2000" b="1" dirty="0">
              <a:solidFill>
                <a:srgbClr val="FF0000"/>
              </a:solidFill>
            </a:endParaRPr>
          </a:p>
          <a:p>
            <a:pPr algn="ctr"/>
            <a:endParaRPr kumimoji="1" lang="ja-JP" altLang="en-US" sz="2400" b="1" dirty="0">
              <a:solidFill>
                <a:srgbClr val="FF0000"/>
              </a:solidFill>
            </a:endParaRPr>
          </a:p>
        </p:txBody>
      </p:sp>
      <p:pic>
        <p:nvPicPr>
          <p:cNvPr id="4" name="inabiru07">
            <a:hlinkClick r:id="" action="ppaction://media"/>
            <a:extLst>
              <a:ext uri="{FF2B5EF4-FFF2-40B4-BE49-F238E27FC236}">
                <a16:creationId xmlns:a16="http://schemas.microsoft.com/office/drawing/2014/main" id="{DED7762D-1174-487A-97C9-BF98DFA075C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6187" y="6345518"/>
            <a:ext cx="406400" cy="406400"/>
          </a:xfrm>
          <a:prstGeom prst="rect">
            <a:avLst/>
          </a:prstGeom>
        </p:spPr>
      </p:pic>
    </p:spTree>
    <p:extLst>
      <p:ext uri="{BB962C8B-B14F-4D97-AF65-F5344CB8AC3E}">
        <p14:creationId xmlns:p14="http://schemas.microsoft.com/office/powerpoint/2010/main" val="314363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６、後片付け</a:t>
            </a:r>
          </a:p>
        </p:txBody>
      </p:sp>
      <p:sp>
        <p:nvSpPr>
          <p:cNvPr id="7" name="タイトル 1"/>
          <p:cNvSpPr>
            <a:spLocks noGrp="1"/>
          </p:cNvSpPr>
          <p:nvPr>
            <p:ph type="title"/>
          </p:nvPr>
        </p:nvSpPr>
        <p:spPr>
          <a:xfrm>
            <a:off x="5006898" y="175290"/>
            <a:ext cx="4137102" cy="337715"/>
          </a:xfrm>
        </p:spPr>
        <p:txBody>
          <a:bodyPr>
            <a:normAutofit fontScale="90000"/>
          </a:bodyPr>
          <a:lstStyle/>
          <a:p>
            <a:r>
              <a:rPr kumimoji="1" lang="ja-JP" altLang="en-US" sz="2800" dirty="0">
                <a:latin typeface="HGP創英角ｺﾞｼｯｸUB" panose="020B0900000000000000" pitchFamily="50" charset="-128"/>
                <a:ea typeface="HGP創英角ｺﾞｼｯｸUB" panose="020B0900000000000000" pitchFamily="50" charset="-128"/>
              </a:rPr>
              <a:t>イナビルについて</a:t>
            </a:r>
          </a:p>
        </p:txBody>
      </p:sp>
      <p:graphicFrame>
        <p:nvGraphicFramePr>
          <p:cNvPr id="14" name="図表 13"/>
          <p:cNvGraphicFramePr/>
          <p:nvPr>
            <p:extLst>
              <p:ext uri="{D42A27DB-BD31-4B8C-83A1-F6EECF244321}">
                <p14:modId xmlns:p14="http://schemas.microsoft.com/office/powerpoint/2010/main" val="867501038"/>
              </p:ext>
            </p:extLst>
          </p:nvPr>
        </p:nvGraphicFramePr>
        <p:xfrm>
          <a:off x="139317" y="1206230"/>
          <a:ext cx="8789405" cy="25829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正方形/長方形 1"/>
          <p:cNvSpPr/>
          <p:nvPr/>
        </p:nvSpPr>
        <p:spPr>
          <a:xfrm>
            <a:off x="835309" y="4197749"/>
            <a:ext cx="9501809" cy="1569660"/>
          </a:xfrm>
          <a:prstGeom prst="rect">
            <a:avLst/>
          </a:prstGeom>
        </p:spPr>
        <p:txBody>
          <a:bodyPr wrap="square">
            <a:spAutoFit/>
          </a:bodyPr>
          <a:lstStyle/>
          <a:p>
            <a:pPr lvl="0">
              <a:defRPr/>
            </a:pPr>
            <a:r>
              <a:rPr lang="ja-JP" altLang="en-US" sz="3200" b="1" dirty="0">
                <a:solidFill>
                  <a:srgbClr val="FF0000"/>
                </a:solidFill>
                <a:latin typeface="HG丸ｺﾞｼｯｸM-PRO" panose="020F0600000000000000" pitchFamily="50" charset="-128"/>
                <a:ea typeface="HG丸ｺﾞｼｯｸM-PRO" panose="020F0600000000000000" pitchFamily="50" charset="-128"/>
              </a:rPr>
              <a:t>・捨てる際は吸入口に触れないように。</a:t>
            </a:r>
            <a:endParaRPr lang="en-US" altLang="ja-JP" sz="3200" b="1" dirty="0">
              <a:solidFill>
                <a:srgbClr val="FF0000"/>
              </a:solidFill>
              <a:latin typeface="HG丸ｺﾞｼｯｸM-PRO" panose="020F0600000000000000" pitchFamily="50" charset="-128"/>
              <a:ea typeface="HG丸ｺﾞｼｯｸM-PRO" panose="020F0600000000000000" pitchFamily="50" charset="-128"/>
            </a:endParaRPr>
          </a:p>
          <a:p>
            <a:pPr lvl="0">
              <a:defRPr/>
            </a:pPr>
            <a:endParaRPr lang="ja-JP" altLang="en-US" sz="3200" b="1" dirty="0">
              <a:solidFill>
                <a:srgbClr val="FF0000"/>
              </a:solidFill>
              <a:latin typeface="HG丸ｺﾞｼｯｸM-PRO" panose="020F0600000000000000" pitchFamily="50" charset="-128"/>
              <a:ea typeface="HG丸ｺﾞｼｯｸM-PRO" panose="020F0600000000000000" pitchFamily="50" charset="-128"/>
            </a:endParaRPr>
          </a:p>
          <a:p>
            <a:pPr lvl="0">
              <a:defRPr/>
            </a:pPr>
            <a:endParaRPr lang="ja-JP" altLang="ja-JP" sz="3200"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3" name="図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317" y="1288914"/>
            <a:ext cx="2065534" cy="2417585"/>
          </a:xfrm>
          <a:prstGeom prst="rect">
            <a:avLst/>
          </a:prstGeom>
        </p:spPr>
      </p:pic>
      <p:pic>
        <p:nvPicPr>
          <p:cNvPr id="5" name="inabiru08">
            <a:hlinkClick r:id="" action="ppaction://media"/>
            <a:extLst>
              <a:ext uri="{FF2B5EF4-FFF2-40B4-BE49-F238E27FC236}">
                <a16:creationId xmlns:a16="http://schemas.microsoft.com/office/drawing/2014/main" id="{E7134474-D86D-433C-893E-7AA67C547F6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741" y="6291729"/>
            <a:ext cx="406400" cy="406400"/>
          </a:xfrm>
          <a:prstGeom prst="rect">
            <a:avLst/>
          </a:prstGeom>
        </p:spPr>
      </p:pic>
    </p:spTree>
    <p:extLst>
      <p:ext uri="{BB962C8B-B14F-4D97-AF65-F5344CB8AC3E}">
        <p14:creationId xmlns:p14="http://schemas.microsoft.com/office/powerpoint/2010/main" val="306228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48"/>
          <p:cNvSpPr txBox="1">
            <a:spLocks noChangeArrowheads="1"/>
          </p:cNvSpPr>
          <p:nvPr/>
        </p:nvSpPr>
        <p:spPr bwMode="auto">
          <a:xfrm>
            <a:off x="941705" y="304657"/>
            <a:ext cx="8202295" cy="1147558"/>
          </a:xfrm>
          <a:prstGeom prst="rect">
            <a:avLst/>
          </a:prstGeom>
          <a:noFill/>
          <a:ln>
            <a:noFill/>
          </a:ln>
          <a:effec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defRPr/>
            </a:pPr>
            <a:r>
              <a:rPr lang="ja-JP" altLang="en-US" sz="2400" b="1" dirty="0">
                <a:latin typeface="富士ポップ" panose="040F0709000000000000" pitchFamily="49" charset="-128"/>
                <a:ea typeface="富士ポップ" panose="040F0709000000000000" pitchFamily="49" charset="-128"/>
              </a:rPr>
              <a:t>第３回 かかりつけ薬剤師のための</a:t>
            </a:r>
            <a:endParaRPr lang="en-US" altLang="ja-JP" sz="2400" b="1" dirty="0">
              <a:latin typeface="富士ポップ" panose="040F0709000000000000" pitchFamily="49" charset="-128"/>
              <a:ea typeface="富士ポップ" panose="040F0709000000000000" pitchFamily="49" charset="-128"/>
            </a:endParaRPr>
          </a:p>
          <a:p>
            <a:pPr eaLnBrk="1" hangingPunct="1">
              <a:lnSpc>
                <a:spcPct val="150000"/>
              </a:lnSpc>
              <a:defRPr/>
            </a:pPr>
            <a:r>
              <a:rPr lang="ja-JP" altLang="en-US" sz="2400" b="1" dirty="0">
                <a:latin typeface="富士ポップ" panose="040F0709000000000000" pitchFamily="49" charset="-128"/>
                <a:ea typeface="富士ポップ" panose="040F0709000000000000" pitchFamily="49" charset="-128"/>
              </a:rPr>
              <a:t>医薬連携吸入指導研究会 ワークショップ</a:t>
            </a:r>
          </a:p>
        </p:txBody>
      </p:sp>
      <p:sp>
        <p:nvSpPr>
          <p:cNvPr id="5" name="Text Box 1453"/>
          <p:cNvSpPr txBox="1">
            <a:spLocks noChangeArrowheads="1"/>
          </p:cNvSpPr>
          <p:nvPr/>
        </p:nvSpPr>
        <p:spPr bwMode="auto">
          <a:xfrm>
            <a:off x="543337" y="2149567"/>
            <a:ext cx="12692498"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3200" b="1" dirty="0">
                <a:latin typeface="富士ポップ" panose="040F0709000000000000" pitchFamily="49" charset="-128"/>
                <a:ea typeface="富士ポップ" panose="040F0709000000000000" pitchFamily="49" charset="-128"/>
              </a:rPr>
              <a:t>  </a:t>
            </a:r>
            <a:r>
              <a:rPr lang="ja-JP" altLang="en-US" sz="3200" b="1" u="sng" dirty="0">
                <a:solidFill>
                  <a:srgbClr val="FF0000"/>
                </a:solidFill>
                <a:latin typeface="富士ポップ" panose="040F0709000000000000" pitchFamily="49" charset="-128"/>
                <a:ea typeface="富士ポップ" panose="040F0709000000000000" pitchFamily="49" charset="-128"/>
              </a:rPr>
              <a:t>第２部　</a:t>
            </a:r>
            <a:r>
              <a:rPr lang="en-US" altLang="ja-JP" sz="3200" b="1" u="sng" dirty="0">
                <a:solidFill>
                  <a:srgbClr val="FF0000"/>
                </a:solidFill>
                <a:latin typeface="富士ポップ" panose="040F0709000000000000" pitchFamily="49" charset="-128"/>
                <a:ea typeface="富士ポップ" panose="040F0709000000000000" pitchFamily="49" charset="-128"/>
              </a:rPr>
              <a:t>19:50 – 21:00  </a:t>
            </a:r>
            <a:r>
              <a:rPr lang="ja-JP" altLang="en-US" sz="3200" b="1" u="sng" dirty="0">
                <a:solidFill>
                  <a:srgbClr val="FF0000"/>
                </a:solidFill>
                <a:latin typeface="富士ポップ" panose="040F0709000000000000" pitchFamily="49" charset="-128"/>
                <a:ea typeface="富士ポップ" panose="040F0709000000000000" pitchFamily="49" charset="-128"/>
              </a:rPr>
              <a:t>グループワーク </a:t>
            </a:r>
            <a:endParaRPr lang="en-US" altLang="ja-JP" sz="3200" b="1" u="sng" dirty="0">
              <a:solidFill>
                <a:srgbClr val="FF0000"/>
              </a:solidFill>
              <a:latin typeface="富士ポップ" panose="040F0709000000000000" pitchFamily="49" charset="-128"/>
              <a:ea typeface="富士ポップ" panose="040F0709000000000000" pitchFamily="49" charset="-128"/>
            </a:endParaRPr>
          </a:p>
          <a:p>
            <a:endParaRPr lang="en-US" altLang="ja-JP" sz="3200" b="1" dirty="0">
              <a:latin typeface="富士ポップ" panose="040F0709000000000000" pitchFamily="49" charset="-128"/>
              <a:ea typeface="富士ポップ" panose="040F0709000000000000" pitchFamily="49" charset="-128"/>
            </a:endParaRPr>
          </a:p>
          <a:p>
            <a:r>
              <a:rPr lang="ja-JP" altLang="en-US" dirty="0"/>
              <a:t>これで、第二部　吸入指導の実技習得は終了となります。</a:t>
            </a:r>
            <a:endParaRPr lang="en-US" altLang="ja-JP" dirty="0"/>
          </a:p>
          <a:p>
            <a:endParaRPr lang="en-US" altLang="ja-JP" dirty="0"/>
          </a:p>
          <a:p>
            <a:r>
              <a:rPr lang="ja-JP" altLang="en-US" dirty="0"/>
              <a:t>お疲れさまでした</a:t>
            </a:r>
            <a:endParaRPr lang="en-US" altLang="ja-JP" dirty="0"/>
          </a:p>
        </p:txBody>
      </p:sp>
    </p:spTree>
    <p:extLst>
      <p:ext uri="{BB962C8B-B14F-4D97-AF65-F5344CB8AC3E}">
        <p14:creationId xmlns:p14="http://schemas.microsoft.com/office/powerpoint/2010/main" val="2891593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730912" y="681674"/>
            <a:ext cx="7872760" cy="4500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  </a:t>
            </a:r>
            <a:r>
              <a:rPr lang="ja-JP" altLang="en-US" sz="54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GP創英角ｺﾞｼｯｸUB" panose="020B0900000000000000" pitchFamily="50" charset="-128"/>
                <a:ea typeface="HGP創英角ｺﾞｼｯｸUB" panose="020B0900000000000000" pitchFamily="50" charset="-128"/>
              </a:rPr>
              <a:t>ハンディヘラーの使い方</a:t>
            </a:r>
            <a:endParaRPr lang="en-US" altLang="ja-JP" sz="54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GP創英角ｺﾞｼｯｸUB" panose="020B0900000000000000" pitchFamily="50" charset="-128"/>
              <a:ea typeface="HGP創英角ｺﾞｼｯｸUB" panose="020B0900000000000000" pitchFamily="50" charset="-128"/>
            </a:endParaRPr>
          </a:p>
          <a:p>
            <a:endParaRPr lang="en-US" altLang="ja-JP" sz="28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r>
              <a:rPr lang="ja-JP"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薬品名：</a:t>
            </a:r>
            <a:r>
              <a:rPr lang="en-US" altLang="ja-JP"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	</a:t>
            </a:r>
            <a:r>
              <a:rPr lang="ja-JP"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スピリーバ</a:t>
            </a:r>
          </a:p>
        </p:txBody>
      </p:sp>
    </p:spTree>
    <p:extLst>
      <p:ext uri="{BB962C8B-B14F-4D97-AF65-F5344CB8AC3E}">
        <p14:creationId xmlns:p14="http://schemas.microsoft.com/office/powerpoint/2010/main" val="909713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06898" y="175291"/>
            <a:ext cx="4137102" cy="200722"/>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全デバイス共通</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吸入の手順</a:t>
            </a:r>
          </a:p>
        </p:txBody>
      </p:sp>
      <p:sp>
        <p:nvSpPr>
          <p:cNvPr id="10" name="タイトル 1"/>
          <p:cNvSpPr txBox="1">
            <a:spLocks/>
          </p:cNvSpPr>
          <p:nvPr/>
        </p:nvSpPr>
        <p:spPr>
          <a:xfrm>
            <a:off x="1743097" y="778915"/>
            <a:ext cx="5712779" cy="391831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０、デバイスの特徴</a:t>
            </a:r>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１、薬の準備（初回操作、毎回操作）</a:t>
            </a:r>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２、息吐き</a:t>
            </a:r>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３、吸入</a:t>
            </a:r>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４、息止め</a:t>
            </a:r>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５、息吐き</a:t>
            </a:r>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６、後片付け</a:t>
            </a:r>
            <a:endParaRPr lang="en-US" altLang="ja-JP"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a:p>
            <a:pPr algn="l"/>
            <a:r>
              <a:rPr lang="ja-JP" altLang="en-US"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７、うがい</a:t>
            </a:r>
            <a:endParaRPr lang="en-US" altLang="ja-JP" sz="2400" b="1" dirty="0">
              <a:ln w="13462">
                <a:solidFill>
                  <a:schemeClr val="bg1"/>
                </a:solidFill>
                <a:prstDash val="solid"/>
              </a:ln>
              <a:solidFill>
                <a:srgbClr val="FF0000"/>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4599486" y="4174010"/>
            <a:ext cx="2803655" cy="523220"/>
          </a:xfrm>
          <a:prstGeom prst="rect">
            <a:avLst/>
          </a:prstGeom>
          <a:ln w="762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ja-JP" altLang="en-US" sz="2800" b="1" dirty="0">
                <a:ln w="22225">
                  <a:noFill/>
                  <a:prstDash val="solid"/>
                </a:ln>
                <a:solidFill>
                  <a:srgbClr val="FF0000"/>
                </a:solidFill>
                <a:latin typeface="HGP創英角ｺﾞｼｯｸUB" panose="020B0900000000000000" pitchFamily="50" charset="-128"/>
                <a:ea typeface="HGP創英角ｺﾞｼｯｸUB" panose="020B0900000000000000" pitchFamily="50" charset="-128"/>
              </a:rPr>
              <a:t>赤字文言は</a:t>
            </a:r>
            <a:r>
              <a:rPr lang="ja-JP" altLang="en-US" sz="2800" b="1" dirty="0">
                <a:ln w="22225">
                  <a:noFill/>
                  <a:prstDash val="solid"/>
                </a:ln>
                <a:solidFill>
                  <a:srgbClr val="FF0000"/>
                </a:solidFill>
                <a:latin typeface="HGP創英角ｺﾞｼｯｸUB" panose="020B0900000000000000" pitchFamily="50" charset="-128"/>
                <a:ea typeface="HGP創英角ｺﾞｼｯｸUB" panose="020B0900000000000000" pitchFamily="50" charset="-128"/>
              </a:rPr>
              <a:t>共通</a:t>
            </a:r>
            <a:endParaRPr kumimoji="1" lang="en-US" altLang="ja-JP" sz="2800" b="1" dirty="0">
              <a:ln w="22225">
                <a:noFill/>
                <a:prstDash val="solid"/>
              </a:ln>
              <a:solidFill>
                <a:srgbClr val="FF0000"/>
              </a:solidFill>
              <a:latin typeface="HGP創英角ｺﾞｼｯｸUB" panose="020B0900000000000000" pitchFamily="50" charset="-128"/>
              <a:ea typeface="HGP創英角ｺﾞｼｯｸUB" panose="020B0900000000000000" pitchFamily="50" charset="-128"/>
            </a:endParaRPr>
          </a:p>
        </p:txBody>
      </p:sp>
      <p:pic>
        <p:nvPicPr>
          <p:cNvPr id="5" name="handy01">
            <a:hlinkClick r:id="" action="ppaction://media"/>
            <a:extLst>
              <a:ext uri="{FF2B5EF4-FFF2-40B4-BE49-F238E27FC236}">
                <a16:creationId xmlns:a16="http://schemas.microsoft.com/office/drawing/2014/main" id="{1F36C981-8FBC-4E5B-AAE8-E136503735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36" y="6220012"/>
            <a:ext cx="406400" cy="406400"/>
          </a:xfrm>
          <a:prstGeom prst="rect">
            <a:avLst/>
          </a:prstGeom>
        </p:spPr>
      </p:pic>
    </p:spTree>
    <p:extLst>
      <p:ext uri="{BB962C8B-B14F-4D97-AF65-F5344CB8AC3E}">
        <p14:creationId xmlns:p14="http://schemas.microsoft.com/office/powerpoint/2010/main" val="423990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8657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ハンディヘラーについて</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0</a:t>
            </a:r>
            <a:r>
              <a:rPr lang="ja-JP" altLang="en-US" sz="2800" u="sng" dirty="0" err="1">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a:t>
            </a:r>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デバイスの特徴</a:t>
            </a:r>
          </a:p>
        </p:txBody>
      </p:sp>
      <p:pic>
        <p:nvPicPr>
          <p:cNvPr id="9" name="図 8">
            <a:extLst>
              <a:ext uri="{FF2B5EF4-FFF2-40B4-BE49-F238E27FC236}">
                <a16:creationId xmlns:a16="http://schemas.microsoft.com/office/drawing/2014/main" id="{00000000-0008-0000-0400-00000E0000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984"/>
          <a:stretch/>
        </p:blipFill>
        <p:spPr>
          <a:xfrm>
            <a:off x="5409303" y="2193131"/>
            <a:ext cx="3581400" cy="3270250"/>
          </a:xfrm>
          <a:prstGeom prst="rect">
            <a:avLst/>
          </a:prstGeom>
        </p:spPr>
      </p:pic>
      <p:pic>
        <p:nvPicPr>
          <p:cNvPr id="10" name="図 9">
            <a:extLst>
              <a:ext uri="{FF2B5EF4-FFF2-40B4-BE49-F238E27FC236}">
                <a16:creationId xmlns:a16="http://schemas.microsoft.com/office/drawing/2014/main" id="{00000000-0008-0000-0400-00000D000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372"/>
          <a:stretch/>
        </p:blipFill>
        <p:spPr>
          <a:xfrm>
            <a:off x="507357" y="2193131"/>
            <a:ext cx="4800600" cy="3221038"/>
          </a:xfrm>
          <a:prstGeom prst="rect">
            <a:avLst/>
          </a:prstGeom>
        </p:spPr>
      </p:pic>
      <p:cxnSp>
        <p:nvCxnSpPr>
          <p:cNvPr id="11" name="直線矢印コネクタ 10">
            <a:extLst>
              <a:ext uri="{FF2B5EF4-FFF2-40B4-BE49-F238E27FC236}">
                <a16:creationId xmlns:a16="http://schemas.microsoft.com/office/drawing/2014/main" id="{00000000-0008-0000-0400-000003000000}"/>
              </a:ext>
            </a:extLst>
          </p:cNvPr>
          <p:cNvCxnSpPr/>
          <p:nvPr/>
        </p:nvCxnSpPr>
        <p:spPr>
          <a:xfrm>
            <a:off x="6622775" y="3702050"/>
            <a:ext cx="160337" cy="533400"/>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2" name="テキスト ボックス 3">
            <a:extLst>
              <a:ext uri="{FF2B5EF4-FFF2-40B4-BE49-F238E27FC236}">
                <a16:creationId xmlns:a16="http://schemas.microsoft.com/office/drawing/2014/main" id="{00000000-0008-0000-0400-000004000000}"/>
              </a:ext>
            </a:extLst>
          </p:cNvPr>
          <p:cNvSpPr txBox="1"/>
          <p:nvPr/>
        </p:nvSpPr>
        <p:spPr>
          <a:xfrm>
            <a:off x="5891902" y="3413125"/>
            <a:ext cx="1508125" cy="282575"/>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dirty="0"/>
              <a:t>カプセル充填部</a:t>
            </a:r>
          </a:p>
        </p:txBody>
      </p:sp>
      <p:sp>
        <p:nvSpPr>
          <p:cNvPr id="13" name="テキスト ボックス 4">
            <a:extLst>
              <a:ext uri="{FF2B5EF4-FFF2-40B4-BE49-F238E27FC236}">
                <a16:creationId xmlns:a16="http://schemas.microsoft.com/office/drawing/2014/main" id="{00000000-0008-0000-0400-000005000000}"/>
              </a:ext>
            </a:extLst>
          </p:cNvPr>
          <p:cNvSpPr txBox="1"/>
          <p:nvPr/>
        </p:nvSpPr>
        <p:spPr>
          <a:xfrm>
            <a:off x="4486965" y="3270250"/>
            <a:ext cx="869950" cy="288925"/>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dirty="0"/>
              <a:t>キャップ</a:t>
            </a:r>
          </a:p>
        </p:txBody>
      </p:sp>
      <p:sp>
        <p:nvSpPr>
          <p:cNvPr id="14" name="テキスト ボックス 5">
            <a:extLst>
              <a:ext uri="{FF2B5EF4-FFF2-40B4-BE49-F238E27FC236}">
                <a16:creationId xmlns:a16="http://schemas.microsoft.com/office/drawing/2014/main" id="{00000000-0008-0000-0400-000006000000}"/>
              </a:ext>
            </a:extLst>
          </p:cNvPr>
          <p:cNvSpPr txBox="1"/>
          <p:nvPr/>
        </p:nvSpPr>
        <p:spPr>
          <a:xfrm>
            <a:off x="2718490" y="3014663"/>
            <a:ext cx="803275" cy="282575"/>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600" b="1" dirty="0"/>
              <a:t>吸入口</a:t>
            </a:r>
          </a:p>
        </p:txBody>
      </p:sp>
      <p:cxnSp>
        <p:nvCxnSpPr>
          <p:cNvPr id="15" name="直線矢印コネクタ 14">
            <a:extLst>
              <a:ext uri="{FF2B5EF4-FFF2-40B4-BE49-F238E27FC236}">
                <a16:creationId xmlns:a16="http://schemas.microsoft.com/office/drawing/2014/main" id="{00000000-0008-0000-0400-000007000000}"/>
              </a:ext>
            </a:extLst>
          </p:cNvPr>
          <p:cNvCxnSpPr/>
          <p:nvPr/>
        </p:nvCxnSpPr>
        <p:spPr>
          <a:xfrm flipH="1">
            <a:off x="4631428" y="3567113"/>
            <a:ext cx="290512" cy="571500"/>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6" name="テキスト ボックス 7">
            <a:extLst>
              <a:ext uri="{FF2B5EF4-FFF2-40B4-BE49-F238E27FC236}">
                <a16:creationId xmlns:a16="http://schemas.microsoft.com/office/drawing/2014/main" id="{00000000-0008-0000-0400-000008000000}"/>
              </a:ext>
            </a:extLst>
          </p:cNvPr>
          <p:cNvSpPr txBox="1"/>
          <p:nvPr/>
        </p:nvSpPr>
        <p:spPr>
          <a:xfrm>
            <a:off x="7871965" y="5446697"/>
            <a:ext cx="1350962" cy="26828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1050" b="1" dirty="0">
                <a:solidFill>
                  <a:sysClr val="windowText" lastClr="000000"/>
                </a:solidFill>
              </a:rPr>
              <a:t>※</a:t>
            </a:r>
            <a:r>
              <a:rPr kumimoji="1" lang="ja-JP" altLang="en-US" sz="1050" b="1" dirty="0">
                <a:solidFill>
                  <a:sysClr val="windowText" lastClr="000000"/>
                </a:solidFill>
              </a:rPr>
              <a:t>写真はスピリーバ</a:t>
            </a:r>
          </a:p>
        </p:txBody>
      </p:sp>
      <p:cxnSp>
        <p:nvCxnSpPr>
          <p:cNvPr id="17" name="直線矢印コネクタ 16">
            <a:extLst>
              <a:ext uri="{FF2B5EF4-FFF2-40B4-BE49-F238E27FC236}">
                <a16:creationId xmlns:a16="http://schemas.microsoft.com/office/drawing/2014/main" id="{00000000-0008-0000-0400-000009000000}"/>
              </a:ext>
            </a:extLst>
          </p:cNvPr>
          <p:cNvCxnSpPr/>
          <p:nvPr/>
        </p:nvCxnSpPr>
        <p:spPr>
          <a:xfrm flipH="1" flipV="1">
            <a:off x="1964428" y="2984500"/>
            <a:ext cx="677862" cy="171450"/>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テキスト ボックス 9">
            <a:extLst>
              <a:ext uri="{FF2B5EF4-FFF2-40B4-BE49-F238E27FC236}">
                <a16:creationId xmlns:a16="http://schemas.microsoft.com/office/drawing/2014/main" id="{00000000-0008-0000-0400-00000A000000}"/>
              </a:ext>
            </a:extLst>
          </p:cNvPr>
          <p:cNvSpPr txBox="1"/>
          <p:nvPr/>
        </p:nvSpPr>
        <p:spPr>
          <a:xfrm>
            <a:off x="516290" y="3186113"/>
            <a:ext cx="754063" cy="296862"/>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a:t>ボタン</a:t>
            </a:r>
          </a:p>
        </p:txBody>
      </p:sp>
      <p:cxnSp>
        <p:nvCxnSpPr>
          <p:cNvPr id="19" name="直線矢印コネクタ 18">
            <a:extLst>
              <a:ext uri="{FF2B5EF4-FFF2-40B4-BE49-F238E27FC236}">
                <a16:creationId xmlns:a16="http://schemas.microsoft.com/office/drawing/2014/main" id="{00000000-0008-0000-0400-00000B000000}"/>
              </a:ext>
            </a:extLst>
          </p:cNvPr>
          <p:cNvCxnSpPr/>
          <p:nvPr/>
        </p:nvCxnSpPr>
        <p:spPr>
          <a:xfrm flipH="1">
            <a:off x="656104" y="3482975"/>
            <a:ext cx="163513" cy="541337"/>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0" name="テキスト ボックス 5">
            <a:extLst>
              <a:ext uri="{FF2B5EF4-FFF2-40B4-BE49-F238E27FC236}">
                <a16:creationId xmlns:a16="http://schemas.microsoft.com/office/drawing/2014/main" id="{CFD17F7B-D2F1-43E8-B83A-47289B94B797}"/>
              </a:ext>
            </a:extLst>
          </p:cNvPr>
          <p:cNvSpPr txBox="1"/>
          <p:nvPr/>
        </p:nvSpPr>
        <p:spPr>
          <a:xfrm>
            <a:off x="5021951" y="5420633"/>
            <a:ext cx="869950" cy="480062"/>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1600" b="1" dirty="0"/>
              <a:t>本体</a:t>
            </a:r>
            <a:endParaRPr kumimoji="1" lang="ja-JP" altLang="en-US" sz="1600" b="1" dirty="0"/>
          </a:p>
        </p:txBody>
      </p:sp>
      <p:cxnSp>
        <p:nvCxnSpPr>
          <p:cNvPr id="21" name="直線矢印コネクタ 20">
            <a:extLst>
              <a:ext uri="{FF2B5EF4-FFF2-40B4-BE49-F238E27FC236}">
                <a16:creationId xmlns:a16="http://schemas.microsoft.com/office/drawing/2014/main" id="{10A93002-E83F-45BB-83C9-555B0C832959}"/>
              </a:ext>
            </a:extLst>
          </p:cNvPr>
          <p:cNvCxnSpPr>
            <a:cxnSpLocks/>
          </p:cNvCxnSpPr>
          <p:nvPr/>
        </p:nvCxnSpPr>
        <p:spPr>
          <a:xfrm flipV="1">
            <a:off x="5641527" y="5050391"/>
            <a:ext cx="500749" cy="480062"/>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5" name="handy02">
            <a:hlinkClick r:id="" action="ppaction://media"/>
            <a:extLst>
              <a:ext uri="{FF2B5EF4-FFF2-40B4-BE49-F238E27FC236}">
                <a16:creationId xmlns:a16="http://schemas.microsoft.com/office/drawing/2014/main" id="{239BCF7F-8C2F-4F01-961C-EC748B44C9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957" y="6211047"/>
            <a:ext cx="406400" cy="406400"/>
          </a:xfrm>
          <a:prstGeom prst="rect">
            <a:avLst/>
          </a:prstGeom>
        </p:spPr>
      </p:pic>
    </p:spTree>
    <p:extLst>
      <p:ext uri="{BB962C8B-B14F-4D97-AF65-F5344CB8AC3E}">
        <p14:creationId xmlns:p14="http://schemas.microsoft.com/office/powerpoint/2010/main" val="74503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8657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ハンディヘラーについて</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0</a:t>
            </a:r>
            <a:r>
              <a:rPr lang="ja-JP" altLang="en-US" sz="2800" u="sng" dirty="0" err="1">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a:t>
            </a:r>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デバイスの特徴</a:t>
            </a:r>
          </a:p>
        </p:txBody>
      </p:sp>
      <p:sp>
        <p:nvSpPr>
          <p:cNvPr id="16" name="テキスト ボックス 7">
            <a:extLst>
              <a:ext uri="{FF2B5EF4-FFF2-40B4-BE49-F238E27FC236}">
                <a16:creationId xmlns:a16="http://schemas.microsoft.com/office/drawing/2014/main" id="{00000000-0008-0000-0400-000008000000}"/>
              </a:ext>
            </a:extLst>
          </p:cNvPr>
          <p:cNvSpPr txBox="1"/>
          <p:nvPr/>
        </p:nvSpPr>
        <p:spPr>
          <a:xfrm>
            <a:off x="7842940" y="5329238"/>
            <a:ext cx="1350962" cy="26828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1050" b="1">
                <a:solidFill>
                  <a:sysClr val="windowText" lastClr="000000"/>
                </a:solidFill>
              </a:rPr>
              <a:t>※</a:t>
            </a:r>
            <a:r>
              <a:rPr kumimoji="1" lang="ja-JP" altLang="en-US" sz="1050" b="1">
                <a:solidFill>
                  <a:sysClr val="windowText" lastClr="000000"/>
                </a:solidFill>
              </a:rPr>
              <a:t>写真はスピリーバ</a:t>
            </a:r>
          </a:p>
        </p:txBody>
      </p:sp>
      <p:pic>
        <p:nvPicPr>
          <p:cNvPr id="22" name="図 21">
            <a:extLst>
              <a:ext uri="{FF2B5EF4-FFF2-40B4-BE49-F238E27FC236}">
                <a16:creationId xmlns:a16="http://schemas.microsoft.com/office/drawing/2014/main" id="{ECD6DCD2-B75A-419A-94E6-83CA1BFC8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403" y="571062"/>
            <a:ext cx="6334008" cy="5026463"/>
          </a:xfrm>
          <a:prstGeom prst="rect">
            <a:avLst/>
          </a:prstGeom>
        </p:spPr>
      </p:pic>
      <p:sp>
        <p:nvSpPr>
          <p:cNvPr id="23" name="四角形: 角を丸くする 22">
            <a:extLst>
              <a:ext uri="{FF2B5EF4-FFF2-40B4-BE49-F238E27FC236}">
                <a16:creationId xmlns:a16="http://schemas.microsoft.com/office/drawing/2014/main" id="{D5F54428-3B0E-4329-8668-1A5F1AF36737}"/>
              </a:ext>
            </a:extLst>
          </p:cNvPr>
          <p:cNvSpPr/>
          <p:nvPr/>
        </p:nvSpPr>
        <p:spPr>
          <a:xfrm>
            <a:off x="2905760" y="990674"/>
            <a:ext cx="883921" cy="4926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表面</a:t>
            </a:r>
          </a:p>
        </p:txBody>
      </p:sp>
      <p:sp>
        <p:nvSpPr>
          <p:cNvPr id="24" name="四角形: 角を丸くする 23">
            <a:extLst>
              <a:ext uri="{FF2B5EF4-FFF2-40B4-BE49-F238E27FC236}">
                <a16:creationId xmlns:a16="http://schemas.microsoft.com/office/drawing/2014/main" id="{D9BB2104-28C8-4E3F-B0A5-6228EBE3379D}"/>
              </a:ext>
            </a:extLst>
          </p:cNvPr>
          <p:cNvSpPr/>
          <p:nvPr/>
        </p:nvSpPr>
        <p:spPr>
          <a:xfrm>
            <a:off x="6140279" y="990674"/>
            <a:ext cx="883921" cy="4926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裏面</a:t>
            </a:r>
            <a:endParaRPr kumimoji="1" lang="en-US" altLang="ja-JP" dirty="0"/>
          </a:p>
        </p:txBody>
      </p:sp>
      <p:sp>
        <p:nvSpPr>
          <p:cNvPr id="3" name="四角形: 角を丸くする 2">
            <a:extLst>
              <a:ext uri="{FF2B5EF4-FFF2-40B4-BE49-F238E27FC236}">
                <a16:creationId xmlns:a16="http://schemas.microsoft.com/office/drawing/2014/main" id="{6D2F1E5E-5018-40B7-81F6-BE6035CF9C61}"/>
              </a:ext>
            </a:extLst>
          </p:cNvPr>
          <p:cNvSpPr/>
          <p:nvPr/>
        </p:nvSpPr>
        <p:spPr>
          <a:xfrm>
            <a:off x="1305572" y="4857160"/>
            <a:ext cx="5718628" cy="94415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a:solidFill>
                  <a:srgbClr val="FF0000"/>
                </a:solidFill>
                <a:latin typeface="HG丸ｺﾞｼｯｸM-PRO" panose="020F0600000000000000" pitchFamily="50" charset="-128"/>
                <a:ea typeface="HG丸ｺﾞｼｯｸM-PRO" panose="020F0600000000000000" pitchFamily="50" charset="-128"/>
              </a:rPr>
              <a:t>・直射日光を避け、</a:t>
            </a:r>
            <a:r>
              <a:rPr lang="en-US" altLang="ja-JP" sz="2400" b="1">
                <a:solidFill>
                  <a:srgbClr val="FF0000"/>
                </a:solidFill>
                <a:latin typeface="HG丸ｺﾞｼｯｸM-PRO" panose="020F0600000000000000" pitchFamily="50" charset="-128"/>
                <a:ea typeface="HG丸ｺﾞｼｯｸM-PRO" panose="020F0600000000000000" pitchFamily="50" charset="-128"/>
              </a:rPr>
              <a:t>25</a:t>
            </a:r>
            <a:r>
              <a:rPr lang="ja-JP" altLang="en-US" sz="2400" b="1" dirty="0">
                <a:solidFill>
                  <a:srgbClr val="FF0000"/>
                </a:solidFill>
                <a:latin typeface="HG丸ｺﾞｼｯｸM-PRO" panose="020F0600000000000000" pitchFamily="50" charset="-128"/>
                <a:ea typeface="HG丸ｺﾞｼｯｸM-PRO" panose="020F0600000000000000" pitchFamily="50" charset="-128"/>
              </a:rPr>
              <a:t>度以下で保管</a:t>
            </a:r>
            <a:endParaRPr lang="en-US" altLang="ja-JP" sz="2400" b="1"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5" name="handy03">
            <a:hlinkClick r:id="" action="ppaction://media"/>
            <a:extLst>
              <a:ext uri="{FF2B5EF4-FFF2-40B4-BE49-F238E27FC236}">
                <a16:creationId xmlns:a16="http://schemas.microsoft.com/office/drawing/2014/main" id="{10D0F04A-946C-40AB-B149-DE825CF0AA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049683"/>
            <a:ext cx="406400" cy="406400"/>
          </a:xfrm>
          <a:prstGeom prst="rect">
            <a:avLst/>
          </a:prstGeom>
        </p:spPr>
      </p:pic>
    </p:spTree>
    <p:extLst>
      <p:ext uri="{BB962C8B-B14F-4D97-AF65-F5344CB8AC3E}">
        <p14:creationId xmlns:p14="http://schemas.microsoft.com/office/powerpoint/2010/main" val="376445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86578" y="175290"/>
            <a:ext cx="4137102" cy="337715"/>
          </a:xfrm>
        </p:spPr>
        <p:txBody>
          <a:bodyPr>
            <a:normAutofit fontScale="90000"/>
          </a:bodyPr>
          <a:lstStyle/>
          <a:p>
            <a:r>
              <a:rPr lang="ja-JP" altLang="en-US" sz="2800" dirty="0">
                <a:latin typeface="HGP創英角ｺﾞｼｯｸUB" panose="020B0900000000000000" pitchFamily="50" charset="-128"/>
                <a:ea typeface="HGP創英角ｺﾞｼｯｸUB" panose="020B0900000000000000" pitchFamily="50" charset="-128"/>
              </a:rPr>
              <a:t>ハンディヘラーについて</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8" name="タイトル 1"/>
          <p:cNvSpPr txBox="1">
            <a:spLocks/>
          </p:cNvSpPr>
          <p:nvPr/>
        </p:nvSpPr>
        <p:spPr>
          <a:xfrm>
            <a:off x="0" y="38297"/>
            <a:ext cx="4692281" cy="47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u="sng"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１、薬の準備（毎回操作）</a:t>
            </a:r>
          </a:p>
        </p:txBody>
      </p:sp>
      <p:sp>
        <p:nvSpPr>
          <p:cNvPr id="16" name="テキスト ボックス 7">
            <a:extLst>
              <a:ext uri="{FF2B5EF4-FFF2-40B4-BE49-F238E27FC236}">
                <a16:creationId xmlns:a16="http://schemas.microsoft.com/office/drawing/2014/main" id="{00000000-0008-0000-0400-000008000000}"/>
              </a:ext>
            </a:extLst>
          </p:cNvPr>
          <p:cNvSpPr txBox="1"/>
          <p:nvPr/>
        </p:nvSpPr>
        <p:spPr>
          <a:xfrm>
            <a:off x="7842940" y="5329238"/>
            <a:ext cx="1350962" cy="26828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1050" b="1">
                <a:solidFill>
                  <a:sysClr val="windowText" lastClr="000000"/>
                </a:solidFill>
              </a:rPr>
              <a:t>※</a:t>
            </a:r>
            <a:r>
              <a:rPr kumimoji="1" lang="ja-JP" altLang="en-US" sz="1050" b="1">
                <a:solidFill>
                  <a:sysClr val="windowText" lastClr="000000"/>
                </a:solidFill>
              </a:rPr>
              <a:t>写真はスピリーバ</a:t>
            </a:r>
          </a:p>
        </p:txBody>
      </p:sp>
      <p:sp>
        <p:nvSpPr>
          <p:cNvPr id="3" name="正方形/長方形 2">
            <a:extLst>
              <a:ext uri="{FF2B5EF4-FFF2-40B4-BE49-F238E27FC236}">
                <a16:creationId xmlns:a16="http://schemas.microsoft.com/office/drawing/2014/main" id="{97CB2AC3-C2F7-4834-83D7-617033D3F468}"/>
              </a:ext>
            </a:extLst>
          </p:cNvPr>
          <p:cNvSpPr/>
          <p:nvPr/>
        </p:nvSpPr>
        <p:spPr>
          <a:xfrm>
            <a:off x="665651" y="722901"/>
            <a:ext cx="3360978" cy="47470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lvl="0"/>
            <a:r>
              <a:rPr lang="en-US" altLang="ja-JP" sz="2800" b="1" u="sng" dirty="0">
                <a:solidFill>
                  <a:schemeClr val="tx1"/>
                </a:solidFill>
                <a:latin typeface="HG丸ｺﾞｼｯｸM-PRO" panose="020F0600000000000000" pitchFamily="50" charset="-128"/>
                <a:ea typeface="HG丸ｺﾞｼｯｸM-PRO" panose="020F0600000000000000" pitchFamily="50" charset="-128"/>
              </a:rPr>
              <a:t>1.</a:t>
            </a:r>
            <a:r>
              <a:rPr lang="ja-JP" altLang="ja-JP" sz="2800" b="1" u="sng" dirty="0">
                <a:solidFill>
                  <a:schemeClr val="tx1"/>
                </a:solidFill>
                <a:latin typeface="HG丸ｺﾞｼｯｸM-PRO" panose="020F0600000000000000" pitchFamily="50" charset="-128"/>
                <a:ea typeface="HG丸ｺﾞｼｯｸM-PRO" panose="020F0600000000000000" pitchFamily="50" charset="-128"/>
              </a:rPr>
              <a:t>薬の準備</a:t>
            </a:r>
            <a:r>
              <a:rPr lang="ja-JP" altLang="en-US" sz="2800" b="1" u="sng" dirty="0">
                <a:solidFill>
                  <a:schemeClr val="tx1"/>
                </a:solidFill>
                <a:latin typeface="HG丸ｺﾞｼｯｸM-PRO" panose="020F0600000000000000" pitchFamily="50" charset="-128"/>
                <a:ea typeface="HG丸ｺﾞｼｯｸM-PRO" panose="020F0600000000000000" pitchFamily="50" charset="-128"/>
              </a:rPr>
              <a:t>①</a:t>
            </a:r>
            <a:endParaRPr lang="en-US" altLang="ja-JP" sz="2800" b="1" u="sng"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0" name="図 9">
            <a:extLst>
              <a:ext uri="{FF2B5EF4-FFF2-40B4-BE49-F238E27FC236}">
                <a16:creationId xmlns:a16="http://schemas.microsoft.com/office/drawing/2014/main" id="{9BD3E842-94DD-4149-85A8-3A1D13E81A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984"/>
          <a:stretch/>
        </p:blipFill>
        <p:spPr>
          <a:xfrm>
            <a:off x="1605063" y="1389495"/>
            <a:ext cx="5933873" cy="3803650"/>
          </a:xfrm>
          <a:prstGeom prst="rect">
            <a:avLst/>
          </a:prstGeom>
        </p:spPr>
      </p:pic>
      <p:sp>
        <p:nvSpPr>
          <p:cNvPr id="11" name="テキスト ボックス 3">
            <a:extLst>
              <a:ext uri="{FF2B5EF4-FFF2-40B4-BE49-F238E27FC236}">
                <a16:creationId xmlns:a16="http://schemas.microsoft.com/office/drawing/2014/main" id="{8766ADD4-8F3D-49BD-93D3-27980A591806}"/>
              </a:ext>
            </a:extLst>
          </p:cNvPr>
          <p:cNvSpPr txBox="1"/>
          <p:nvPr/>
        </p:nvSpPr>
        <p:spPr>
          <a:xfrm>
            <a:off x="1786830" y="2304172"/>
            <a:ext cx="1508125" cy="282575"/>
          </a:xfrm>
          <a:prstGeom prst="rect">
            <a:avLst/>
          </a:prstGeom>
          <a:solidFill>
            <a:srgbClr val="FFFFFF">
              <a:alpha val="50196"/>
            </a:srgbClr>
          </a:solidFill>
        </p:spPr>
        <p:style>
          <a:lnRef idx="0">
            <a:scrgbClr r="0" g="0" b="0"/>
          </a:lnRef>
          <a:fillRef idx="0">
            <a:scrgbClr r="0" g="0" b="0"/>
          </a:fillRef>
          <a:effectRef idx="0">
            <a:scrgbClr r="0" g="0" b="0"/>
          </a:effectRef>
          <a:fontRef idx="minor">
            <a:schemeClr val="tx1"/>
          </a:fontRef>
        </p:style>
        <p:txBody>
          <a:bodyPr wrap="non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1600" b="1" dirty="0"/>
              <a:t>カプセル充填部</a:t>
            </a:r>
          </a:p>
        </p:txBody>
      </p:sp>
      <p:cxnSp>
        <p:nvCxnSpPr>
          <p:cNvPr id="12" name="直線矢印コネクタ 11">
            <a:extLst>
              <a:ext uri="{FF2B5EF4-FFF2-40B4-BE49-F238E27FC236}">
                <a16:creationId xmlns:a16="http://schemas.microsoft.com/office/drawing/2014/main" id="{3B0F2994-B2C1-4CFA-A0A8-D264EB10467C}"/>
              </a:ext>
            </a:extLst>
          </p:cNvPr>
          <p:cNvCxnSpPr>
            <a:cxnSpLocks/>
          </p:cNvCxnSpPr>
          <p:nvPr/>
        </p:nvCxnSpPr>
        <p:spPr>
          <a:xfrm>
            <a:off x="2801566" y="2586747"/>
            <a:ext cx="1070043" cy="934132"/>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C17A985B-FEB5-4DBB-9637-BB1AEE466305}"/>
              </a:ext>
            </a:extLst>
          </p:cNvPr>
          <p:cNvSpPr/>
          <p:nvPr/>
        </p:nvSpPr>
        <p:spPr>
          <a:xfrm>
            <a:off x="3690026" y="1545047"/>
            <a:ext cx="881973" cy="369332"/>
          </a:xfrm>
          <a:prstGeom prst="rect">
            <a:avLst/>
          </a:prstGeom>
          <a:solidFill>
            <a:schemeClr val="bg1">
              <a:lumMod val="85000"/>
            </a:schemeClr>
          </a:solidFill>
        </p:spPr>
        <p:txBody>
          <a:bodyPr wrap="none">
            <a:spAutoFit/>
          </a:bodyPr>
          <a:lstStyle/>
          <a:p>
            <a:r>
              <a:rPr lang="ja-JP" altLang="en-US" b="1" dirty="0"/>
              <a:t>吸入口</a:t>
            </a:r>
          </a:p>
        </p:txBody>
      </p:sp>
      <p:cxnSp>
        <p:nvCxnSpPr>
          <p:cNvPr id="14" name="直線矢印コネクタ 13">
            <a:extLst>
              <a:ext uri="{FF2B5EF4-FFF2-40B4-BE49-F238E27FC236}">
                <a16:creationId xmlns:a16="http://schemas.microsoft.com/office/drawing/2014/main" id="{C7123A6C-CBA7-4773-A903-FBE7FC5743D2}"/>
              </a:ext>
            </a:extLst>
          </p:cNvPr>
          <p:cNvCxnSpPr>
            <a:cxnSpLocks/>
          </p:cNvCxnSpPr>
          <p:nvPr/>
        </p:nvCxnSpPr>
        <p:spPr>
          <a:xfrm>
            <a:off x="4571999" y="1914379"/>
            <a:ext cx="1708519" cy="389793"/>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9" name="正方形/長方形 18">
            <a:extLst>
              <a:ext uri="{FF2B5EF4-FFF2-40B4-BE49-F238E27FC236}">
                <a16:creationId xmlns:a16="http://schemas.microsoft.com/office/drawing/2014/main" id="{CBB8E8E6-D098-401A-A0D7-D7A173216341}"/>
              </a:ext>
            </a:extLst>
          </p:cNvPr>
          <p:cNvSpPr/>
          <p:nvPr/>
        </p:nvSpPr>
        <p:spPr>
          <a:xfrm>
            <a:off x="7919798" y="2869147"/>
            <a:ext cx="968534" cy="369332"/>
          </a:xfrm>
          <a:prstGeom prst="rect">
            <a:avLst/>
          </a:prstGeom>
          <a:solidFill>
            <a:schemeClr val="bg1">
              <a:lumMod val="95000"/>
            </a:schemeClr>
          </a:solidFill>
        </p:spPr>
        <p:txBody>
          <a:bodyPr wrap="none">
            <a:spAutoFit/>
          </a:bodyPr>
          <a:lstStyle/>
          <a:p>
            <a:pPr algn="ctr"/>
            <a:r>
              <a:rPr lang="ja-JP" altLang="en-US" b="1" dirty="0"/>
              <a:t>キャップ</a:t>
            </a:r>
          </a:p>
        </p:txBody>
      </p:sp>
      <p:cxnSp>
        <p:nvCxnSpPr>
          <p:cNvPr id="20" name="直線矢印コネクタ 19">
            <a:extLst>
              <a:ext uri="{FF2B5EF4-FFF2-40B4-BE49-F238E27FC236}">
                <a16:creationId xmlns:a16="http://schemas.microsoft.com/office/drawing/2014/main" id="{0F951443-DFBA-4CD2-B133-F91F10FDEDCE}"/>
              </a:ext>
            </a:extLst>
          </p:cNvPr>
          <p:cNvCxnSpPr>
            <a:cxnSpLocks/>
          </p:cNvCxnSpPr>
          <p:nvPr/>
        </p:nvCxnSpPr>
        <p:spPr>
          <a:xfrm flipH="1">
            <a:off x="7237379" y="3130127"/>
            <a:ext cx="682420" cy="663660"/>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6" name="handy04">
            <a:hlinkClick r:id="" action="ppaction://media"/>
            <a:extLst>
              <a:ext uri="{FF2B5EF4-FFF2-40B4-BE49-F238E27FC236}">
                <a16:creationId xmlns:a16="http://schemas.microsoft.com/office/drawing/2014/main" id="{A3E4C679-87BB-4F01-9840-B4262E79CD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635" y="6040717"/>
            <a:ext cx="406400" cy="406400"/>
          </a:xfrm>
          <a:prstGeom prst="rect">
            <a:avLst/>
          </a:prstGeom>
        </p:spPr>
      </p:pic>
    </p:spTree>
    <p:extLst>
      <p:ext uri="{BB962C8B-B14F-4D97-AF65-F5344CB8AC3E}">
        <p14:creationId xmlns:p14="http://schemas.microsoft.com/office/powerpoint/2010/main" val="373761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20190126筑邦・耳納市民センターお薬の話</Template>
  <TotalTime>0</TotalTime>
  <Words>5237</Words>
  <Application>Microsoft Office PowerPoint</Application>
  <PresentationFormat>画面に合わせる (4:3)</PresentationFormat>
  <Paragraphs>511</Paragraphs>
  <Slides>45</Slides>
  <Notes>44</Notes>
  <HiddenSlides>0</HiddenSlides>
  <MMClips>27</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45</vt:i4>
      </vt:variant>
    </vt:vector>
  </HeadingPairs>
  <TitlesOfParts>
    <vt:vector size="52" baseType="lpstr">
      <vt:lpstr>HGP創英角ｺﾞｼｯｸUB</vt:lpstr>
      <vt:lpstr>HG丸ｺﾞｼｯｸM-PRO</vt:lpstr>
      <vt:lpstr>ＭＳ Ｐゴシック</vt:lpstr>
      <vt:lpstr>富士ポップ</vt:lpstr>
      <vt:lpstr>Arial</vt:lpstr>
      <vt:lpstr>Calibri</vt:lpstr>
      <vt:lpstr>Office ​​テーマ</vt:lpstr>
      <vt:lpstr>PowerPoint プレゼンテーション</vt:lpstr>
      <vt:lpstr>PowerPoint プレゼンテーション</vt:lpstr>
      <vt:lpstr>吸入指導研究会 実務担当薬剤師</vt:lpstr>
      <vt:lpstr>PowerPoint プレゼンテーション</vt:lpstr>
      <vt:lpstr>PowerPoint プレゼンテーション</vt:lpstr>
      <vt:lpstr>全デバイス共通</vt:lpstr>
      <vt:lpstr>ハンディヘラーについて</vt:lpstr>
      <vt:lpstr>ハンディヘラーについて</vt:lpstr>
      <vt:lpstr>ハンディヘラーについて</vt:lpstr>
      <vt:lpstr>ハンディヘラーについて</vt:lpstr>
      <vt:lpstr>吸入カプセルの補助具</vt:lpstr>
      <vt:lpstr>ハンディヘラーについて</vt:lpstr>
      <vt:lpstr>ハンディヘラーについて</vt:lpstr>
      <vt:lpstr>ハンディヘラーについて</vt:lpstr>
      <vt:lpstr>ハンディヘラーについて</vt:lpstr>
      <vt:lpstr>ハンディヘラーについて</vt:lpstr>
      <vt:lpstr>ハンディヘラーについて</vt:lpstr>
      <vt:lpstr>PowerPoint プレゼンテーション</vt:lpstr>
      <vt:lpstr>ロタディスクについて</vt:lpstr>
      <vt:lpstr>ロタディスクについて</vt:lpstr>
      <vt:lpstr>ロタディスクについて</vt:lpstr>
      <vt:lpstr>ロタディスクについて</vt:lpstr>
      <vt:lpstr>ロタディスクについて</vt:lpstr>
      <vt:lpstr>ロタディスクについて</vt:lpstr>
      <vt:lpstr>ロタディスクについて</vt:lpstr>
      <vt:lpstr>ロタディスクについて</vt:lpstr>
      <vt:lpstr>PowerPoint プレゼンテーション</vt:lpstr>
      <vt:lpstr>全デバイス共通</vt:lpstr>
      <vt:lpstr>ロタディスクについて</vt:lpstr>
      <vt:lpstr>ロタディスクについて</vt:lpstr>
      <vt:lpstr>ロタディスクについて</vt:lpstr>
      <vt:lpstr>ロタディスクについて</vt:lpstr>
      <vt:lpstr>ロタディスクについて</vt:lpstr>
      <vt:lpstr>ロタディスクについて</vt:lpstr>
      <vt:lpstr>PowerPoint プレゼンテーション</vt:lpstr>
      <vt:lpstr>PowerPoint プレゼンテーション</vt:lpstr>
      <vt:lpstr>全デバイス共通</vt:lpstr>
      <vt:lpstr>イナビルについて</vt:lpstr>
      <vt:lpstr>イナビルについて</vt:lpstr>
      <vt:lpstr>イナビルについて</vt:lpstr>
      <vt:lpstr>イナビルについて</vt:lpstr>
      <vt:lpstr>イナビル吸入のポイント！</vt:lpstr>
      <vt:lpstr>イナビルについて</vt:lpstr>
      <vt:lpstr>イナビルについて</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SAKAI TAKASHI</dc:creator>
  <cp:lastModifiedBy> </cp:lastModifiedBy>
  <cp:revision>349</cp:revision>
  <cp:lastPrinted>2019-06-17T07:28:47Z</cp:lastPrinted>
  <dcterms:created xsi:type="dcterms:W3CDTF">2019-05-30T01:34:19Z</dcterms:created>
  <dcterms:modified xsi:type="dcterms:W3CDTF">2020-01-23T01:39:39Z</dcterms:modified>
</cp:coreProperties>
</file>